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24" r:id="rId3"/>
    <p:sldId id="258" r:id="rId4"/>
    <p:sldId id="325" r:id="rId5"/>
    <p:sldId id="259" r:id="rId6"/>
    <p:sldId id="261" r:id="rId7"/>
    <p:sldId id="262" r:id="rId8"/>
    <p:sldId id="265" r:id="rId9"/>
    <p:sldId id="266" r:id="rId10"/>
    <p:sldId id="263" r:id="rId11"/>
    <p:sldId id="264"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2" r:id="rId26"/>
    <p:sldId id="284" r:id="rId27"/>
    <p:sldId id="285" r:id="rId28"/>
    <p:sldId id="286" r:id="rId29"/>
    <p:sldId id="287" r:id="rId30"/>
    <p:sldId id="291" r:id="rId31"/>
    <p:sldId id="292" r:id="rId32"/>
    <p:sldId id="294" r:id="rId33"/>
    <p:sldId id="295" r:id="rId34"/>
    <p:sldId id="297" r:id="rId35"/>
    <p:sldId id="293" r:id="rId36"/>
    <p:sldId id="288" r:id="rId37"/>
    <p:sldId id="289" r:id="rId38"/>
    <p:sldId id="290" r:id="rId39"/>
    <p:sldId id="298" r:id="rId40"/>
    <p:sldId id="299" r:id="rId41"/>
    <p:sldId id="257" r:id="rId42"/>
    <p:sldId id="313" r:id="rId43"/>
    <p:sldId id="314" r:id="rId44"/>
    <p:sldId id="315" r:id="rId45"/>
    <p:sldId id="316" r:id="rId46"/>
    <p:sldId id="317" r:id="rId47"/>
    <p:sldId id="318" r:id="rId48"/>
    <p:sldId id="320" r:id="rId49"/>
    <p:sldId id="323" r:id="rId50"/>
    <p:sldId id="319" r:id="rId51"/>
    <p:sldId id="302" r:id="rId52"/>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varScale="1">
        <p:scale>
          <a:sx n="87" d="100"/>
          <a:sy n="87" d="100"/>
        </p:scale>
        <p:origin x="51" y="44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FDE934FF-F4E1-47C5-9CA5-30A81DDE2BE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5/23/2024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4630" y="1122363"/>
            <a:ext cx="10080302" cy="2387600"/>
          </a:xfrm>
        </p:spPr>
        <p:txBody>
          <a:bodyPr>
            <a:noAutofit/>
          </a:bodyPr>
          <a:lstStyle/>
          <a:p>
            <a:r>
              <a:rPr lang="en-US" altLang="en-US" b="1" dirty="0"/>
              <a:t>Nucleotide sequence database: DNA and RNA</a:t>
            </a:r>
          </a:p>
        </p:txBody>
      </p:sp>
      <p:sp>
        <p:nvSpPr>
          <p:cNvPr id="3" name="Subtitle 2"/>
          <p:cNvSpPr>
            <a:spLocks noGrp="1"/>
          </p:cNvSpPr>
          <p:nvPr>
            <p:ph type="subTitle" idx="1"/>
          </p:nvPr>
        </p:nvSpPr>
        <p:spPr>
          <a:xfrm>
            <a:off x="1524000" y="4378245"/>
            <a:ext cx="9144000" cy="1186180"/>
          </a:xfrm>
        </p:spPr>
        <p:txBody>
          <a:bodyPr>
            <a:normAutofit fontScale="92500" lnSpcReduction="10000"/>
          </a:bodyPr>
          <a:lstStyle/>
          <a:p>
            <a:r>
              <a:rPr lang="en-US" altLang="en-US" dirty="0"/>
              <a:t>23/05/2024</a:t>
            </a:r>
          </a:p>
          <a:p>
            <a:r>
              <a:rPr lang="en-US" altLang="en-US" dirty="0"/>
              <a:t>Phuc-Loi Luu, PhD</a:t>
            </a:r>
          </a:p>
          <a:p>
            <a:r>
              <a:rPr lang="en-US" altLang="en-US" dirty="0"/>
              <a:t>Luu.p.loi@googlemail.com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GenBank format </a:t>
            </a:r>
          </a:p>
        </p:txBody>
      </p:sp>
      <p:pic>
        <p:nvPicPr>
          <p:cNvPr id="4" name="Content Placeholder 3"/>
          <p:cNvPicPr>
            <a:picLocks noGrp="1" noChangeAspect="1"/>
          </p:cNvPicPr>
          <p:nvPr>
            <p:ph idx="1"/>
          </p:nvPr>
        </p:nvPicPr>
        <p:blipFill>
          <a:blip r:embed="rId2"/>
          <a:stretch>
            <a:fillRect/>
          </a:stretch>
        </p:blipFill>
        <p:spPr>
          <a:xfrm>
            <a:off x="838200" y="1766570"/>
            <a:ext cx="4490720" cy="4351655"/>
          </a:xfrm>
          <a:prstGeom prst="rect">
            <a:avLst/>
          </a:prstGeom>
        </p:spPr>
      </p:pic>
      <p:pic>
        <p:nvPicPr>
          <p:cNvPr id="5" name="Picture 4"/>
          <p:cNvPicPr>
            <a:picLocks noChangeAspect="1"/>
          </p:cNvPicPr>
          <p:nvPr/>
        </p:nvPicPr>
        <p:blipFill>
          <a:blip r:embed="rId3"/>
          <a:stretch>
            <a:fillRect/>
          </a:stretch>
        </p:blipFill>
        <p:spPr>
          <a:xfrm>
            <a:off x="6332855" y="1725295"/>
            <a:ext cx="4784725" cy="4725035"/>
          </a:xfrm>
          <a:prstGeom prst="rect">
            <a:avLst/>
          </a:prstGeom>
        </p:spPr>
      </p:pic>
      <p:sp>
        <p:nvSpPr>
          <p:cNvPr id="6" name="Text Box 5"/>
          <p:cNvSpPr txBox="1"/>
          <p:nvPr/>
        </p:nvSpPr>
        <p:spPr>
          <a:xfrm>
            <a:off x="416560" y="6318250"/>
            <a:ext cx="5916295" cy="337185"/>
          </a:xfrm>
          <a:prstGeom prst="rect">
            <a:avLst/>
          </a:prstGeom>
          <a:noFill/>
        </p:spPr>
        <p:txBody>
          <a:bodyPr wrap="square" rtlCol="0" anchor="t">
            <a:spAutoFit/>
          </a:bodyPr>
          <a:lstStyle/>
          <a:p>
            <a:r>
              <a:rPr lang="en-US" sz="1600"/>
              <a:t>https://www.ncbi.nlm.nih.gov/nuccore/KY684123.1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Example 1: Giant Viruses</a:t>
            </a:r>
            <a:endParaRPr lang="en-US" altLang="en-US"/>
          </a:p>
        </p:txBody>
      </p:sp>
      <p:sp>
        <p:nvSpPr>
          <p:cNvPr id="6" name="Text Box 5"/>
          <p:cNvSpPr txBox="1"/>
          <p:nvPr/>
        </p:nvSpPr>
        <p:spPr>
          <a:xfrm>
            <a:off x="416560" y="6318250"/>
            <a:ext cx="5916295" cy="337185"/>
          </a:xfrm>
          <a:prstGeom prst="rect">
            <a:avLst/>
          </a:prstGeom>
          <a:noFill/>
        </p:spPr>
        <p:txBody>
          <a:bodyPr wrap="square" rtlCol="0" anchor="t">
            <a:spAutoFit/>
          </a:bodyPr>
          <a:lstStyle/>
          <a:p>
            <a:r>
              <a:rPr lang="en-US" sz="1600"/>
              <a:t>https://www.ncbi.nlm.nih.gov/nuccore/KY684123.1</a:t>
            </a:r>
          </a:p>
        </p:txBody>
      </p:sp>
      <p:sp>
        <p:nvSpPr>
          <p:cNvPr id="3" name="Content Placeholder 2"/>
          <p:cNvSpPr>
            <a:spLocks noGrp="1"/>
          </p:cNvSpPr>
          <p:nvPr>
            <p:ph idx="1"/>
          </p:nvPr>
        </p:nvSpPr>
        <p:spPr/>
        <p:txBody>
          <a:bodyPr/>
          <a:lstStyle/>
          <a:p>
            <a:r>
              <a:rPr lang="en-US"/>
              <a:t>Look at the record for Klosneuvirus 16 and answer the following questions</a:t>
            </a:r>
          </a:p>
          <a:p>
            <a:r>
              <a:rPr lang="en-US"/>
              <a:t>What is the sequence length or number of base pairs?</a:t>
            </a:r>
          </a:p>
          <a:p>
            <a:pPr lvl="1"/>
            <a:r>
              <a:rPr lang="en-US"/>
              <a:t>7441</a:t>
            </a:r>
          </a:p>
          <a:p>
            <a:pPr lvl="1"/>
            <a:r>
              <a:rPr lang="en-US"/>
              <a:t>5028</a:t>
            </a:r>
          </a:p>
          <a:p>
            <a:endParaRPr lang="en-US"/>
          </a:p>
        </p:txBody>
      </p:sp>
      <p:pic>
        <p:nvPicPr>
          <p:cNvPr id="7" name="Picture 6"/>
          <p:cNvPicPr>
            <a:picLocks noChangeAspect="1"/>
          </p:cNvPicPr>
          <p:nvPr/>
        </p:nvPicPr>
        <p:blipFill>
          <a:blip r:embed="rId2"/>
          <a:stretch>
            <a:fillRect/>
          </a:stretch>
        </p:blipFill>
        <p:spPr>
          <a:xfrm>
            <a:off x="1787525" y="4459605"/>
            <a:ext cx="7971155" cy="9239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Example 1: Giant Viruses</a:t>
            </a:r>
            <a:endParaRPr lang="en-US"/>
          </a:p>
        </p:txBody>
      </p:sp>
      <p:sp>
        <p:nvSpPr>
          <p:cNvPr id="3" name="Content Placeholder 2"/>
          <p:cNvSpPr>
            <a:spLocks noGrp="1"/>
          </p:cNvSpPr>
          <p:nvPr>
            <p:ph idx="1"/>
          </p:nvPr>
        </p:nvSpPr>
        <p:spPr/>
        <p:txBody>
          <a:bodyPr/>
          <a:lstStyle/>
          <a:p>
            <a:r>
              <a:rPr lang="en-US"/>
              <a:t>Scroll down the feature table and click on the first link for "gene" </a:t>
            </a:r>
          </a:p>
        </p:txBody>
      </p:sp>
      <p:pic>
        <p:nvPicPr>
          <p:cNvPr id="4" name="Picture 3"/>
          <p:cNvPicPr>
            <a:picLocks noChangeAspect="1"/>
          </p:cNvPicPr>
          <p:nvPr/>
        </p:nvPicPr>
        <p:blipFill>
          <a:blip r:embed="rId2"/>
          <a:stretch>
            <a:fillRect/>
          </a:stretch>
        </p:blipFill>
        <p:spPr>
          <a:xfrm>
            <a:off x="2752725" y="2541270"/>
            <a:ext cx="6237605" cy="38823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Example 1: Giant Viruses</a:t>
            </a:r>
            <a:endParaRPr lang="en-US"/>
          </a:p>
        </p:txBody>
      </p:sp>
      <p:sp>
        <p:nvSpPr>
          <p:cNvPr id="3" name="Content Placeholder 2"/>
          <p:cNvSpPr>
            <a:spLocks noGrp="1"/>
          </p:cNvSpPr>
          <p:nvPr>
            <p:ph idx="1"/>
          </p:nvPr>
        </p:nvSpPr>
        <p:spPr/>
        <p:txBody>
          <a:bodyPr>
            <a:normAutofit/>
          </a:bodyPr>
          <a:lstStyle/>
          <a:p>
            <a:pPr algn="just"/>
            <a:r>
              <a:rPr lang="en-US"/>
              <a:t>This link "jumps" you to the raw sequence data at the bottom of the record, highlighting the part of the sequence identified as a gene. New navigation features appear at the bottom of your screen, allowing you to jump from feature to feature.</a:t>
            </a:r>
          </a:p>
          <a:p>
            <a:pPr algn="just"/>
            <a:r>
              <a:rPr lang="en-US"/>
              <a:t>How many genes are annotated (‘defined’) on this accession number?</a:t>
            </a:r>
          </a:p>
          <a:p>
            <a:pPr lvl="1"/>
            <a:r>
              <a:rPr lang="en-US"/>
              <a:t>5</a:t>
            </a:r>
          </a:p>
          <a:p>
            <a:pPr lvl="1"/>
            <a:r>
              <a:rPr lang="en-US"/>
              <a:t>47</a:t>
            </a:r>
          </a:p>
          <a:p>
            <a:pPr lvl="1"/>
            <a:r>
              <a:rPr lang="en-US"/>
              <a:t>9</a:t>
            </a:r>
          </a:p>
        </p:txBody>
      </p:sp>
      <p:pic>
        <p:nvPicPr>
          <p:cNvPr id="4" name="Picture 3"/>
          <p:cNvPicPr>
            <a:picLocks noChangeAspect="1"/>
          </p:cNvPicPr>
          <p:nvPr/>
        </p:nvPicPr>
        <p:blipFill>
          <a:blip r:embed="rId2"/>
          <a:stretch>
            <a:fillRect/>
          </a:stretch>
        </p:blipFill>
        <p:spPr>
          <a:xfrm>
            <a:off x="2665730" y="5786755"/>
            <a:ext cx="5095240" cy="3905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Example 1: Giant Viruses</a:t>
            </a:r>
            <a:endParaRPr lang="en-US"/>
          </a:p>
        </p:txBody>
      </p:sp>
      <p:sp>
        <p:nvSpPr>
          <p:cNvPr id="3" name="Content Placeholder 2"/>
          <p:cNvSpPr>
            <a:spLocks noGrp="1"/>
          </p:cNvSpPr>
          <p:nvPr>
            <p:ph idx="1"/>
          </p:nvPr>
        </p:nvSpPr>
        <p:spPr/>
        <p:txBody>
          <a:bodyPr>
            <a:normAutofit/>
          </a:bodyPr>
          <a:lstStyle/>
          <a:p>
            <a:pPr algn="just"/>
            <a:r>
              <a:rPr lang="en-US"/>
              <a:t>What are the first ten nucleotides in the HNH endonuclease gene?</a:t>
            </a:r>
          </a:p>
          <a:p>
            <a:pPr lvl="1" algn="just"/>
            <a:r>
              <a:rPr lang="en-US"/>
              <a:t>ATGCAACCAT</a:t>
            </a:r>
          </a:p>
          <a:p>
            <a:pPr lvl="1" algn="just"/>
            <a:r>
              <a:rPr lang="en-US"/>
              <a:t>MQLPIYPSPW</a:t>
            </a:r>
          </a:p>
          <a:p>
            <a:pPr lvl="1" algn="just"/>
            <a:r>
              <a:rPr lang="en-US"/>
              <a:t>GCGTAATGAA</a:t>
            </a:r>
          </a:p>
          <a:p>
            <a:pPr algn="just"/>
            <a:r>
              <a:rPr lang="en-US"/>
              <a:t>Hint: Look through the feature table to find a part of the sequence with a product labeled, "HNH endonuclease." Follow the link in the feature table to the sequence at the bottom of the record to see the first ten nucleotides.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Example 1: Giant Viruses</a:t>
            </a:r>
            <a:endParaRPr lang="en-US"/>
          </a:p>
        </p:txBody>
      </p:sp>
      <p:pic>
        <p:nvPicPr>
          <p:cNvPr id="5" name="Content Placeholder 4"/>
          <p:cNvPicPr>
            <a:picLocks noGrp="1" noChangeAspect="1"/>
          </p:cNvPicPr>
          <p:nvPr>
            <p:ph idx="1"/>
          </p:nvPr>
        </p:nvPicPr>
        <p:blipFill>
          <a:blip r:embed="rId2"/>
          <a:stretch>
            <a:fillRect/>
          </a:stretch>
        </p:blipFill>
        <p:spPr>
          <a:xfrm>
            <a:off x="838200" y="1871345"/>
            <a:ext cx="10515600" cy="42589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Example 1: Giant Viruses</a:t>
            </a:r>
            <a:endParaRPr lang="en-US"/>
          </a:p>
        </p:txBody>
      </p:sp>
      <p:sp>
        <p:nvSpPr>
          <p:cNvPr id="3" name="Content Placeholder 2"/>
          <p:cNvSpPr>
            <a:spLocks noGrp="1"/>
          </p:cNvSpPr>
          <p:nvPr>
            <p:ph idx="1"/>
          </p:nvPr>
        </p:nvSpPr>
        <p:spPr/>
        <p:txBody>
          <a:bodyPr>
            <a:normAutofit lnSpcReduction="10000"/>
          </a:bodyPr>
          <a:lstStyle/>
          <a:p>
            <a:r>
              <a:rPr lang="en-US"/>
              <a:t>Are any RNA molecules annotated (‘defined’) on this record (accession number KY684123)?</a:t>
            </a:r>
          </a:p>
          <a:p>
            <a:pPr lvl="1"/>
            <a:r>
              <a:rPr lang="en-US"/>
              <a:t>Yes</a:t>
            </a:r>
          </a:p>
          <a:p>
            <a:pPr lvl="1"/>
            <a:r>
              <a:rPr lang="en-US"/>
              <a:t>No</a:t>
            </a:r>
          </a:p>
          <a:p>
            <a:r>
              <a:rPr lang="en-US"/>
              <a:t>Hint: check the drop down menu at the bottom of the screen</a:t>
            </a:r>
          </a:p>
          <a:p>
            <a:endParaRPr lang="en-US"/>
          </a:p>
          <a:p>
            <a:endParaRPr lang="en-US"/>
          </a:p>
          <a:p>
            <a:r>
              <a:rPr lang="en-US"/>
              <a:t>What is ncRNA?</a:t>
            </a:r>
          </a:p>
          <a:p>
            <a:pPr marL="0" indent="0">
              <a:buNone/>
            </a:pPr>
            <a:r>
              <a:rPr lang="en-US" altLang="en-US"/>
              <a:t>	</a:t>
            </a:r>
            <a:r>
              <a:rPr lang="en-US"/>
              <a:t>"ncRNA" stands for "non-coding RNA". It's a sequence that may regulate gene expression, but doesn't code for a protein.</a:t>
            </a:r>
          </a:p>
          <a:p>
            <a:endParaRPr lang="en-US"/>
          </a:p>
        </p:txBody>
      </p:sp>
      <p:pic>
        <p:nvPicPr>
          <p:cNvPr id="4" name="Picture 3"/>
          <p:cNvPicPr>
            <a:picLocks noChangeAspect="1"/>
          </p:cNvPicPr>
          <p:nvPr/>
        </p:nvPicPr>
        <p:blipFill>
          <a:blip r:embed="rId2"/>
          <a:stretch>
            <a:fillRect/>
          </a:stretch>
        </p:blipFill>
        <p:spPr>
          <a:xfrm>
            <a:off x="3040380" y="3862070"/>
            <a:ext cx="4771390" cy="7810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Example 1: Giant Viruses</a:t>
            </a:r>
            <a:endParaRPr lang="en-US"/>
          </a:p>
        </p:txBody>
      </p:sp>
      <p:pic>
        <p:nvPicPr>
          <p:cNvPr id="6" name="Picture 5"/>
          <p:cNvPicPr>
            <a:picLocks noChangeAspect="1"/>
          </p:cNvPicPr>
          <p:nvPr/>
        </p:nvPicPr>
        <p:blipFill>
          <a:blip r:embed="rId2"/>
          <a:stretch>
            <a:fillRect/>
          </a:stretch>
        </p:blipFill>
        <p:spPr>
          <a:xfrm>
            <a:off x="1273175" y="1691005"/>
            <a:ext cx="9989185" cy="47307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Example 2: Mitochodrial Transporter SLC25A3</a:t>
            </a:r>
          </a:p>
        </p:txBody>
      </p:sp>
      <p:sp>
        <p:nvSpPr>
          <p:cNvPr id="3" name="Content Placeholder 2"/>
          <p:cNvSpPr>
            <a:spLocks noGrp="1"/>
          </p:cNvSpPr>
          <p:nvPr>
            <p:ph idx="1"/>
          </p:nvPr>
        </p:nvSpPr>
        <p:spPr/>
        <p:txBody>
          <a:bodyPr>
            <a:normAutofit fontScale="87500" lnSpcReduction="10000"/>
          </a:bodyPr>
          <a:lstStyle/>
          <a:p>
            <a:pPr algn="just"/>
            <a:r>
              <a:rPr lang="en-US"/>
              <a:t>Start a new search at the top of the screen </a:t>
            </a:r>
            <a:r>
              <a:rPr lang="en-US" altLang="en-US"/>
              <a:t>with gene SLC25A3.</a:t>
            </a:r>
          </a:p>
          <a:p>
            <a:pPr algn="just"/>
            <a:r>
              <a:rPr lang="en-US" altLang="en-US"/>
              <a:t>What does this gene do?</a:t>
            </a:r>
          </a:p>
          <a:p>
            <a:pPr algn="just"/>
            <a:r>
              <a:rPr lang="en-US" altLang="en-US"/>
              <a:t>The protein encoded by this gene catalyzes the transport of phosphate into the mitochondrial matrix, either by proton cotransport or in exchange for hydroxyl ions.</a:t>
            </a:r>
          </a:p>
          <a:p>
            <a:pPr algn="just"/>
            <a:r>
              <a:rPr lang="en-US" altLang="en-US"/>
              <a:t>Use your search results from Nucleotide to answer the following 3 questions about SLC25A3:  </a:t>
            </a:r>
          </a:p>
          <a:p>
            <a:pPr lvl="1" algn="just"/>
            <a:r>
              <a:rPr lang="en-US" altLang="en-US"/>
              <a:t>Approximately how many sequences exist in the NCBI Nucleotide database for the mitochondrial transporter SLC25A3?</a:t>
            </a:r>
          </a:p>
          <a:p>
            <a:pPr lvl="2" algn="just"/>
            <a:r>
              <a:rPr lang="en-US" altLang="en-US"/>
              <a:t>30</a:t>
            </a:r>
          </a:p>
          <a:p>
            <a:pPr lvl="2" algn="just"/>
            <a:r>
              <a:rPr lang="en-US" altLang="en-US"/>
              <a:t>1800</a:t>
            </a:r>
          </a:p>
          <a:p>
            <a:pPr lvl="2" algn="just"/>
            <a:r>
              <a:rPr lang="en-US" altLang="en-US"/>
              <a:t>8000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Example 2: Mitochodrial Transporter SLC25A3</a:t>
            </a:r>
          </a:p>
        </p:txBody>
      </p:sp>
      <p:pic>
        <p:nvPicPr>
          <p:cNvPr id="5" name="Content Placeholder 4"/>
          <p:cNvPicPr>
            <a:picLocks noGrp="1" noChangeAspect="1"/>
          </p:cNvPicPr>
          <p:nvPr>
            <p:ph idx="1"/>
          </p:nvPr>
        </p:nvPicPr>
        <p:blipFill>
          <a:blip r:embed="rId2"/>
          <a:stretch>
            <a:fillRect/>
          </a:stretch>
        </p:blipFill>
        <p:spPr>
          <a:xfrm>
            <a:off x="1868805" y="1825625"/>
            <a:ext cx="845375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2B4F-D206-4169-D9AA-54CDEF76AC09}"/>
              </a:ext>
            </a:extLst>
          </p:cNvPr>
          <p:cNvSpPr>
            <a:spLocks noGrp="1"/>
          </p:cNvSpPr>
          <p:nvPr>
            <p:ph type="title"/>
          </p:nvPr>
        </p:nvSpPr>
        <p:spPr/>
        <p:txBody>
          <a:bodyPr>
            <a:normAutofit/>
          </a:bodyPr>
          <a:lstStyle/>
          <a:p>
            <a:r>
              <a:rPr lang="en-GB" sz="5400" b="1" dirty="0"/>
              <a:t>Content</a:t>
            </a:r>
            <a:endParaRPr lang="en-US" sz="5400" b="1" dirty="0"/>
          </a:p>
        </p:txBody>
      </p:sp>
      <p:sp>
        <p:nvSpPr>
          <p:cNvPr id="3" name="Content Placeholder 2">
            <a:extLst>
              <a:ext uri="{FF2B5EF4-FFF2-40B4-BE49-F238E27FC236}">
                <a16:creationId xmlns:a16="http://schemas.microsoft.com/office/drawing/2014/main" id="{E29867CF-655D-C9F0-421A-6ED60791FEE0}"/>
              </a:ext>
            </a:extLst>
          </p:cNvPr>
          <p:cNvSpPr>
            <a:spLocks noGrp="1"/>
          </p:cNvSpPr>
          <p:nvPr>
            <p:ph idx="1"/>
          </p:nvPr>
        </p:nvSpPr>
        <p:spPr/>
        <p:txBody>
          <a:bodyPr>
            <a:normAutofit/>
          </a:bodyPr>
          <a:lstStyle/>
          <a:p>
            <a:r>
              <a:rPr lang="en-US" sz="3200" dirty="0"/>
              <a:t>Nucleotide [https://www.ncbi.nlm.nih.gov/nucleotide/]</a:t>
            </a:r>
            <a:endParaRPr lang="en-US" altLang="en-US" sz="3200" dirty="0"/>
          </a:p>
          <a:p>
            <a:r>
              <a:rPr lang="en-US" altLang="en-US" sz="3200" dirty="0"/>
              <a:t>Gene [https://www.ncbi.nlm.nih.gov/gene]</a:t>
            </a:r>
            <a:endParaRPr lang="en-US" sz="3200" dirty="0"/>
          </a:p>
        </p:txBody>
      </p:sp>
    </p:spTree>
    <p:extLst>
      <p:ext uri="{BB962C8B-B14F-4D97-AF65-F5344CB8AC3E}">
        <p14:creationId xmlns:p14="http://schemas.microsoft.com/office/powerpoint/2010/main" val="221240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Example 2: Mitochodrial Transporter SLC25A3</a:t>
            </a:r>
          </a:p>
        </p:txBody>
      </p:sp>
      <p:sp>
        <p:nvSpPr>
          <p:cNvPr id="3" name="Content Placeholder 2"/>
          <p:cNvSpPr>
            <a:spLocks noGrp="1"/>
          </p:cNvSpPr>
          <p:nvPr>
            <p:ph idx="1"/>
          </p:nvPr>
        </p:nvSpPr>
        <p:spPr/>
        <p:txBody>
          <a:bodyPr>
            <a:normAutofit fontScale="95000" lnSpcReduction="10000"/>
          </a:bodyPr>
          <a:lstStyle/>
          <a:p>
            <a:pPr algn="just"/>
            <a:r>
              <a:rPr lang="en-US"/>
              <a:t>Approximately how many sequence records in your results are from the INSDC?</a:t>
            </a:r>
          </a:p>
          <a:p>
            <a:pPr lvl="1" algn="just"/>
            <a:r>
              <a:rPr lang="en-US"/>
              <a:t>6</a:t>
            </a:r>
          </a:p>
          <a:p>
            <a:pPr lvl="1" algn="just"/>
            <a:r>
              <a:rPr lang="en-US"/>
              <a:t>60</a:t>
            </a:r>
          </a:p>
          <a:p>
            <a:pPr lvl="1" algn="just"/>
            <a:r>
              <a:rPr lang="en-US" altLang="en-US"/>
              <a:t>7</a:t>
            </a:r>
            <a:r>
              <a:rPr lang="en-US"/>
              <a:t>00</a:t>
            </a:r>
          </a:p>
          <a:p>
            <a:pPr algn="just"/>
            <a:r>
              <a:rPr lang="en-US"/>
              <a:t>HINT: Find your filter options on the left of your screen.</a:t>
            </a:r>
          </a:p>
          <a:p>
            <a:pPr algn="just"/>
            <a:r>
              <a:rPr lang="en-US"/>
              <a:t>What is INSDC?</a:t>
            </a:r>
          </a:p>
          <a:p>
            <a:pPr lvl="1" algn="just"/>
            <a:r>
              <a:rPr lang="en-US"/>
              <a:t>The International Nucleotide Sequence Database Collaboration (INSDC) is a long-standing foundational initiative that operates between DDBJ, EMBL-EBI and NCBI. INSDC covers the spectrum of data raw reads, though alignments and assemblies to functional annotation, enriched with contextual information relating to samples and experimental configurations.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Example 2: Mitochodrial Transporter SLC25A3</a:t>
            </a:r>
          </a:p>
        </p:txBody>
      </p:sp>
      <p:pic>
        <p:nvPicPr>
          <p:cNvPr id="5" name="Content Placeholder 4"/>
          <p:cNvPicPr>
            <a:picLocks noGrp="1" noChangeAspect="1"/>
          </p:cNvPicPr>
          <p:nvPr>
            <p:ph idx="1"/>
          </p:nvPr>
        </p:nvPicPr>
        <p:blipFill>
          <a:blip r:embed="rId2"/>
          <a:stretch>
            <a:fillRect/>
          </a:stretch>
        </p:blipFill>
        <p:spPr>
          <a:xfrm>
            <a:off x="1868805" y="1825625"/>
            <a:ext cx="8453755" cy="4351655"/>
          </a:xfrm>
          <a:prstGeom prst="rect">
            <a:avLst/>
          </a:prstGeom>
        </p:spPr>
      </p:pic>
      <p:cxnSp>
        <p:nvCxnSpPr>
          <p:cNvPr id="3" name="Straight Arrow Connector 2"/>
          <p:cNvCxnSpPr/>
          <p:nvPr/>
        </p:nvCxnSpPr>
        <p:spPr>
          <a:xfrm>
            <a:off x="1096645" y="3950335"/>
            <a:ext cx="865505" cy="0"/>
          </a:xfrm>
          <a:prstGeom prst="straightConnector1">
            <a:avLst/>
          </a:prstGeom>
          <a:ln w="34925" cmpd="sng">
            <a:solidFill>
              <a:schemeClr val="accent2">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Example 2: Mitochodrial Transporter SLC25A3</a:t>
            </a:r>
          </a:p>
        </p:txBody>
      </p:sp>
      <p:sp>
        <p:nvSpPr>
          <p:cNvPr id="4" name="Content Placeholder 3"/>
          <p:cNvSpPr>
            <a:spLocks noGrp="1"/>
          </p:cNvSpPr>
          <p:nvPr>
            <p:ph idx="1"/>
          </p:nvPr>
        </p:nvSpPr>
        <p:spPr/>
        <p:txBody>
          <a:bodyPr>
            <a:normAutofit/>
          </a:bodyPr>
          <a:lstStyle/>
          <a:p>
            <a:pPr algn="just"/>
            <a:r>
              <a:rPr lang="en-US"/>
              <a:t>Approximately how many of your search results are RefSeq records?</a:t>
            </a:r>
          </a:p>
          <a:p>
            <a:pPr lvl="1" algn="just"/>
            <a:r>
              <a:rPr lang="en-US"/>
              <a:t>10</a:t>
            </a:r>
          </a:p>
          <a:p>
            <a:pPr lvl="1" algn="just"/>
            <a:r>
              <a:rPr lang="en-US"/>
              <a:t>100</a:t>
            </a:r>
          </a:p>
          <a:p>
            <a:pPr lvl="1" algn="just"/>
            <a:r>
              <a:rPr lang="en-US"/>
              <a:t>1</a:t>
            </a:r>
            <a:r>
              <a:rPr lang="en-US" altLang="en-US"/>
              <a:t>2</a:t>
            </a:r>
            <a:r>
              <a:rPr lang="en-US"/>
              <a:t>00</a:t>
            </a:r>
          </a:p>
          <a:p>
            <a:pPr algn="just"/>
            <a:r>
              <a:rPr lang="en-US"/>
              <a:t>What is RefSeq?</a:t>
            </a:r>
          </a:p>
          <a:p>
            <a:pPr lvl="1" algn="just"/>
            <a:r>
              <a:rPr lang="en-US"/>
              <a:t>RefSeq is short for the NCBI Reference Sequence collection, a comprehensive, integrated, non-redundant, well-annotated set of sequences, including genomic DNA, transcripts, and proteins. RefSeq sequences form a foundation for medical, functional, and diversity studies.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Example 2: Mitochodrial Transporter SLC25A3</a:t>
            </a:r>
          </a:p>
        </p:txBody>
      </p:sp>
      <p:pic>
        <p:nvPicPr>
          <p:cNvPr id="5" name="Content Placeholder 4"/>
          <p:cNvPicPr>
            <a:picLocks noGrp="1" noChangeAspect="1"/>
          </p:cNvPicPr>
          <p:nvPr>
            <p:ph idx="1"/>
          </p:nvPr>
        </p:nvPicPr>
        <p:blipFill>
          <a:blip r:embed="rId2"/>
          <a:stretch>
            <a:fillRect/>
          </a:stretch>
        </p:blipFill>
        <p:spPr>
          <a:xfrm>
            <a:off x="1868805" y="1825625"/>
            <a:ext cx="8453755" cy="4351655"/>
          </a:xfrm>
          <a:prstGeom prst="rect">
            <a:avLst/>
          </a:prstGeom>
        </p:spPr>
      </p:pic>
      <p:cxnSp>
        <p:nvCxnSpPr>
          <p:cNvPr id="3" name="Straight Arrow Connector 2"/>
          <p:cNvCxnSpPr/>
          <p:nvPr/>
        </p:nvCxnSpPr>
        <p:spPr>
          <a:xfrm>
            <a:off x="1096645" y="4049395"/>
            <a:ext cx="865505" cy="0"/>
          </a:xfrm>
          <a:prstGeom prst="straightConnector1">
            <a:avLst/>
          </a:prstGeom>
          <a:ln w="34925" cmpd="sng">
            <a:solidFill>
              <a:schemeClr val="accent2">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Example 2: Mitochodrial Transporter SLC25A3</a:t>
            </a:r>
          </a:p>
        </p:txBody>
      </p:sp>
      <p:sp>
        <p:nvSpPr>
          <p:cNvPr id="4" name="Content Placeholder 3"/>
          <p:cNvSpPr>
            <a:spLocks noGrp="1"/>
          </p:cNvSpPr>
          <p:nvPr>
            <p:ph idx="1"/>
          </p:nvPr>
        </p:nvSpPr>
        <p:spPr/>
        <p:txBody>
          <a:bodyPr>
            <a:normAutofit fontScale="95000"/>
          </a:bodyPr>
          <a:lstStyle/>
          <a:p>
            <a:r>
              <a:rPr lang="en-US"/>
              <a:t>Now start a new search using the Advanced page</a:t>
            </a:r>
          </a:p>
          <a:p>
            <a:r>
              <a:rPr lang="en-US"/>
              <a:t>Search for SLC25A3 in the Title field.</a:t>
            </a:r>
          </a:p>
          <a:p>
            <a:r>
              <a:rPr lang="en-US"/>
              <a:t>How much of a difference is there between the results for this search and your last one? </a:t>
            </a:r>
          </a:p>
          <a:p>
            <a:pPr lvl="1"/>
            <a:r>
              <a:rPr lang="en-US"/>
              <a:t>There are MORE results by searching in the Title field</a:t>
            </a:r>
          </a:p>
          <a:p>
            <a:pPr lvl="1"/>
            <a:r>
              <a:rPr lang="en-US"/>
              <a:t>There are LESS results by searching in the Title field</a:t>
            </a:r>
          </a:p>
          <a:p>
            <a:pPr lvl="1"/>
            <a:r>
              <a:rPr lang="en-US"/>
              <a:t>There is not a significant difference</a:t>
            </a:r>
          </a:p>
          <a:p>
            <a:r>
              <a:rPr lang="en-US"/>
              <a:t>Hint: Compare the following searches:</a:t>
            </a:r>
          </a:p>
          <a:p>
            <a:pPr lvl="1"/>
            <a:r>
              <a:rPr lang="en-US"/>
              <a:t>SLC25A3</a:t>
            </a:r>
          </a:p>
          <a:p>
            <a:pPr lvl="1"/>
            <a:r>
              <a:rPr lang="en-US"/>
              <a:t>SLC25A3[title]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Example 2: Mitochodrial Transporter SLC25A3</a:t>
            </a:r>
          </a:p>
        </p:txBody>
      </p:sp>
      <p:pic>
        <p:nvPicPr>
          <p:cNvPr id="5" name="Content Placeholder 4"/>
          <p:cNvPicPr>
            <a:picLocks noGrp="1" noChangeAspect="1"/>
          </p:cNvPicPr>
          <p:nvPr>
            <p:ph idx="1"/>
          </p:nvPr>
        </p:nvPicPr>
        <p:blipFill>
          <a:blip r:embed="rId2"/>
          <a:stretch>
            <a:fillRect/>
          </a:stretch>
        </p:blipFill>
        <p:spPr>
          <a:xfrm>
            <a:off x="1981835" y="1825625"/>
            <a:ext cx="8227695"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Example 2: Mitochodrial Transporter SLC25A3</a:t>
            </a:r>
          </a:p>
        </p:txBody>
      </p:sp>
      <p:sp>
        <p:nvSpPr>
          <p:cNvPr id="3" name="Content Placeholder 2"/>
          <p:cNvSpPr>
            <a:spLocks noGrp="1"/>
          </p:cNvSpPr>
          <p:nvPr>
            <p:ph idx="1"/>
          </p:nvPr>
        </p:nvSpPr>
        <p:spPr/>
        <p:txBody>
          <a:bodyPr>
            <a:normAutofit/>
          </a:bodyPr>
          <a:lstStyle/>
          <a:p>
            <a:r>
              <a:rPr lang="en-US"/>
              <a:t>Return to your search results for your SLC25A3 search (WITHOUT the [title] field restriction).</a:t>
            </a:r>
          </a:p>
          <a:p>
            <a:r>
              <a:rPr lang="en-US"/>
              <a:t>Are there any SLC25A3 sequences in plants?</a:t>
            </a:r>
          </a:p>
          <a:p>
            <a:pPr lvl="1"/>
            <a:r>
              <a:rPr lang="en-US"/>
              <a:t>Yes</a:t>
            </a:r>
          </a:p>
          <a:p>
            <a:pPr lvl="1"/>
            <a:r>
              <a:rPr lang="en-US"/>
              <a:t>No</a:t>
            </a:r>
          </a:p>
          <a:p>
            <a:r>
              <a:rPr lang="en-US"/>
              <a:t>Hint: Check the Species filters in the left column of your results.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Example 2: Mitochodrial Transporter SLC25A3</a:t>
            </a:r>
          </a:p>
        </p:txBody>
      </p:sp>
      <p:pic>
        <p:nvPicPr>
          <p:cNvPr id="5" name="Content Placeholder 4"/>
          <p:cNvPicPr>
            <a:picLocks noGrp="1" noChangeAspect="1"/>
          </p:cNvPicPr>
          <p:nvPr>
            <p:ph idx="1"/>
          </p:nvPr>
        </p:nvPicPr>
        <p:blipFill>
          <a:blip r:embed="rId2"/>
          <a:stretch>
            <a:fillRect/>
          </a:stretch>
        </p:blipFill>
        <p:spPr>
          <a:xfrm>
            <a:off x="1868805" y="1825625"/>
            <a:ext cx="8453755" cy="4351655"/>
          </a:xfrm>
          <a:prstGeom prst="rect">
            <a:avLst/>
          </a:prstGeom>
        </p:spPr>
      </p:pic>
      <p:cxnSp>
        <p:nvCxnSpPr>
          <p:cNvPr id="3" name="Straight Arrow Connector 2"/>
          <p:cNvCxnSpPr/>
          <p:nvPr/>
        </p:nvCxnSpPr>
        <p:spPr>
          <a:xfrm>
            <a:off x="1129665" y="2646045"/>
            <a:ext cx="865505" cy="0"/>
          </a:xfrm>
          <a:prstGeom prst="straightConnector1">
            <a:avLst/>
          </a:prstGeom>
          <a:ln w="34925" cmpd="sng">
            <a:solidFill>
              <a:schemeClr val="accent2">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ym typeface="+mn-ea"/>
              </a:rPr>
              <a:t>Example 3: Human tyrosine hydroxylase</a:t>
            </a:r>
            <a:endParaRPr lang="en-US" sz="3600"/>
          </a:p>
        </p:txBody>
      </p:sp>
      <p:sp>
        <p:nvSpPr>
          <p:cNvPr id="4" name="Content Placeholder 3"/>
          <p:cNvSpPr>
            <a:spLocks noGrp="1"/>
          </p:cNvSpPr>
          <p:nvPr>
            <p:ph idx="1"/>
          </p:nvPr>
        </p:nvSpPr>
        <p:spPr/>
        <p:txBody>
          <a:bodyPr>
            <a:normAutofit fontScale="95000"/>
          </a:bodyPr>
          <a:lstStyle/>
          <a:p>
            <a:r>
              <a:rPr lang="en-US"/>
              <a:t>Start a new search at the top of the screen.</a:t>
            </a:r>
          </a:p>
          <a:p>
            <a:r>
              <a:rPr lang="en-US"/>
              <a:t>Find human tyrosine hydroxylase gene sequence records.</a:t>
            </a:r>
          </a:p>
          <a:p>
            <a:r>
              <a:rPr lang="en-US"/>
              <a:t>What does this gene do?</a:t>
            </a:r>
          </a:p>
          <a:p>
            <a:pPr lvl="1"/>
            <a:r>
              <a:rPr lang="en-US"/>
              <a:t>This gene can cause Segawa syndrome and is important in the synthesis of catecholamines (which are important pharmacologic agents).</a:t>
            </a:r>
          </a:p>
          <a:p>
            <a:r>
              <a:rPr lang="en-US"/>
              <a:t>What is the gene symbol or abbreviation for tyrosine hydroxylase?</a:t>
            </a:r>
          </a:p>
          <a:p>
            <a:pPr lvl="1"/>
            <a:r>
              <a:rPr lang="en-US"/>
              <a:t>The official gene symbol for tyrosine hydroylase is TH.</a:t>
            </a:r>
          </a:p>
          <a:p>
            <a:pPr lvl="1"/>
            <a:r>
              <a:rPr lang="en-US"/>
              <a:t>This is included in most titles of Nucleotide records</a:t>
            </a:r>
            <a:r>
              <a:rPr lang="en-US" altLang="en-US"/>
              <a:t>, </a:t>
            </a:r>
            <a:r>
              <a:rPr lang="en-US"/>
              <a:t>record with TH in title</a:t>
            </a:r>
          </a:p>
          <a:p>
            <a:pPr lvl="1"/>
            <a:r>
              <a:rPr lang="en-US"/>
              <a:t>A place to check official gene names is the HGNC, or HUGO Gene Nomenclature Committee. </a:t>
            </a:r>
            <a:r>
              <a:rPr lang="en-US" altLang="en-US"/>
              <a:t>(</a:t>
            </a:r>
            <a:r>
              <a:rPr lang="en-US"/>
              <a:t>https://www.genenames.org/</a:t>
            </a:r>
            <a:r>
              <a:rPr lang="en-US" altLang="en-US"/>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ym typeface="+mn-ea"/>
              </a:rPr>
              <a:t>Example 3: Human tyrosine hydroxylase</a:t>
            </a:r>
            <a:endParaRPr lang="en-US" sz="3600"/>
          </a:p>
        </p:txBody>
      </p:sp>
      <p:pic>
        <p:nvPicPr>
          <p:cNvPr id="5" name="Content Placeholder 4"/>
          <p:cNvPicPr>
            <a:picLocks noGrp="1" noChangeAspect="1"/>
          </p:cNvPicPr>
          <p:nvPr>
            <p:ph idx="1"/>
          </p:nvPr>
        </p:nvPicPr>
        <p:blipFill>
          <a:blip r:embed="rId2"/>
          <a:stretch>
            <a:fillRect/>
          </a:stretch>
        </p:blipFill>
        <p:spPr>
          <a:xfrm>
            <a:off x="1927225" y="1792605"/>
            <a:ext cx="8336915" cy="43516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https://www.ncbi.nlm.nih.gov/nucleotide/</a:t>
            </a:r>
          </a:p>
        </p:txBody>
      </p:sp>
      <p:pic>
        <p:nvPicPr>
          <p:cNvPr id="4" name="Content Placeholder 3"/>
          <p:cNvPicPr>
            <a:picLocks noGrp="1" noChangeAspect="1"/>
          </p:cNvPicPr>
          <p:nvPr>
            <p:ph idx="1"/>
          </p:nvPr>
        </p:nvPicPr>
        <p:blipFill>
          <a:blip r:embed="rId2"/>
          <a:stretch>
            <a:fillRect/>
          </a:stretch>
        </p:blipFill>
        <p:spPr>
          <a:xfrm>
            <a:off x="156210" y="1657985"/>
            <a:ext cx="11861165" cy="4420235"/>
          </a:xfrm>
          <a:prstGeom prst="rect">
            <a:avLst/>
          </a:prstGeom>
        </p:spPr>
      </p:pic>
      <p:sp>
        <p:nvSpPr>
          <p:cNvPr id="3" name="Text Box 2"/>
          <p:cNvSpPr txBox="1"/>
          <p:nvPr/>
        </p:nvSpPr>
        <p:spPr>
          <a:xfrm>
            <a:off x="406400" y="6346190"/>
            <a:ext cx="11222990" cy="337185"/>
          </a:xfrm>
          <a:prstGeom prst="rect">
            <a:avLst/>
          </a:prstGeom>
          <a:noFill/>
        </p:spPr>
        <p:txBody>
          <a:bodyPr wrap="square" rtlCol="0" anchor="t">
            <a:spAutoFit/>
          </a:bodyPr>
          <a:lstStyle/>
          <a:p>
            <a:r>
              <a:rPr lang="en-US" sz="1600"/>
              <a:t>Where possible, the sequences are annotated so that you can find the strings of sequences that may be functional.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Gene</a:t>
            </a:r>
          </a:p>
        </p:txBody>
      </p:sp>
      <p:pic>
        <p:nvPicPr>
          <p:cNvPr id="4" name="Content Placeholder 3"/>
          <p:cNvPicPr>
            <a:picLocks noGrp="1" noChangeAspect="1"/>
          </p:cNvPicPr>
          <p:nvPr>
            <p:ph idx="1"/>
          </p:nvPr>
        </p:nvPicPr>
        <p:blipFill>
          <a:blip r:embed="rId2"/>
          <a:stretch>
            <a:fillRect/>
          </a:stretch>
        </p:blipFill>
        <p:spPr>
          <a:xfrm>
            <a:off x="1751330" y="1710055"/>
            <a:ext cx="8688705"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a:t>Gene: https://www.ncbi.nlm.nih.gov/gene/7054</a:t>
            </a:r>
          </a:p>
        </p:txBody>
      </p:sp>
      <p:pic>
        <p:nvPicPr>
          <p:cNvPr id="4" name="Content Placeholder 3"/>
          <p:cNvPicPr>
            <a:picLocks noGrp="1" noChangeAspect="1"/>
          </p:cNvPicPr>
          <p:nvPr>
            <p:ph idx="1"/>
          </p:nvPr>
        </p:nvPicPr>
        <p:blipFill>
          <a:blip r:embed="rId2"/>
          <a:stretch>
            <a:fillRect/>
          </a:stretch>
        </p:blipFill>
        <p:spPr>
          <a:xfrm>
            <a:off x="1751330" y="1710055"/>
            <a:ext cx="8688705" cy="4351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a:t>Gene: https://www.ncbi.nlm.nih.gov/gene/7054</a:t>
            </a:r>
          </a:p>
        </p:txBody>
      </p:sp>
      <p:pic>
        <p:nvPicPr>
          <p:cNvPr id="5" name="Content Placeholder 4"/>
          <p:cNvPicPr>
            <a:picLocks noGrp="1" noChangeAspect="1"/>
          </p:cNvPicPr>
          <p:nvPr>
            <p:ph idx="1"/>
          </p:nvPr>
        </p:nvPicPr>
        <p:blipFill>
          <a:blip r:embed="rId2"/>
          <a:stretch>
            <a:fillRect/>
          </a:stretch>
        </p:blipFill>
        <p:spPr>
          <a:xfrm>
            <a:off x="1868170" y="1743075"/>
            <a:ext cx="8454390" cy="43516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dirty="0"/>
              <a:t>Gene: https://www.ncbi.nlm.nih.gov/gene/7054</a:t>
            </a:r>
          </a:p>
        </p:txBody>
      </p:sp>
      <p:pic>
        <p:nvPicPr>
          <p:cNvPr id="4" name="Content Placeholder 3"/>
          <p:cNvPicPr>
            <a:picLocks noGrp="1" noChangeAspect="1"/>
          </p:cNvPicPr>
          <p:nvPr>
            <p:ph idx="1"/>
          </p:nvPr>
        </p:nvPicPr>
        <p:blipFill>
          <a:blip r:embed="rId2"/>
          <a:stretch>
            <a:fillRect/>
          </a:stretch>
        </p:blipFill>
        <p:spPr>
          <a:xfrm>
            <a:off x="1974850" y="1825625"/>
            <a:ext cx="8241665"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a:t>Gene: https://www.ncbi.nlm.nih.gov/gene/7054</a:t>
            </a:r>
          </a:p>
        </p:txBody>
      </p:sp>
      <p:pic>
        <p:nvPicPr>
          <p:cNvPr id="5" name="Content Placeholder 4"/>
          <p:cNvPicPr>
            <a:picLocks noGrp="1" noChangeAspect="1"/>
          </p:cNvPicPr>
          <p:nvPr>
            <p:ph idx="1"/>
          </p:nvPr>
        </p:nvPicPr>
        <p:blipFill>
          <a:blip r:embed="rId2"/>
          <a:stretch>
            <a:fillRect/>
          </a:stretch>
        </p:blipFill>
        <p:spPr>
          <a:xfrm>
            <a:off x="2356485" y="1825625"/>
            <a:ext cx="7477760" cy="43516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Gene: https://www.ncbi.nlm.nih.gov/gene/ </a:t>
            </a:r>
          </a:p>
        </p:txBody>
      </p:sp>
      <p:pic>
        <p:nvPicPr>
          <p:cNvPr id="4" name="Content Placeholder 3"/>
          <p:cNvPicPr>
            <a:picLocks noGrp="1" noChangeAspect="1"/>
          </p:cNvPicPr>
          <p:nvPr>
            <p:ph idx="1"/>
          </p:nvPr>
        </p:nvPicPr>
        <p:blipFill>
          <a:blip r:embed="rId2"/>
          <a:stretch>
            <a:fillRect/>
          </a:stretch>
        </p:blipFill>
        <p:spPr>
          <a:xfrm>
            <a:off x="838200" y="2013585"/>
            <a:ext cx="10515600" cy="39751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ym typeface="+mn-ea"/>
              </a:rPr>
              <a:t>Example 3: Human tyrosine hydroxylase</a:t>
            </a:r>
            <a:endParaRPr lang="en-US" sz="3600"/>
          </a:p>
        </p:txBody>
      </p:sp>
      <p:sp>
        <p:nvSpPr>
          <p:cNvPr id="3" name="Content Placeholder 2"/>
          <p:cNvSpPr>
            <a:spLocks noGrp="1"/>
          </p:cNvSpPr>
          <p:nvPr>
            <p:ph idx="1"/>
          </p:nvPr>
        </p:nvSpPr>
        <p:spPr/>
        <p:txBody>
          <a:bodyPr>
            <a:normAutofit fontScale="97500"/>
          </a:bodyPr>
          <a:lstStyle/>
          <a:p>
            <a:r>
              <a:rPr lang="en-US"/>
              <a:t>Look at the following accession records, all of which are in your search results for the tyrosine hydroxylase (TH) gene:</a:t>
            </a:r>
          </a:p>
          <a:p>
            <a:pPr lvl="1"/>
            <a:r>
              <a:rPr lang="en-US"/>
              <a:t>L15440.1</a:t>
            </a:r>
          </a:p>
          <a:p>
            <a:pPr lvl="1"/>
            <a:r>
              <a:rPr lang="en-US"/>
              <a:t>X05290.1</a:t>
            </a:r>
          </a:p>
          <a:p>
            <a:pPr lvl="1"/>
            <a:r>
              <a:rPr lang="en-US"/>
              <a:t>M17589.1</a:t>
            </a:r>
          </a:p>
          <a:p>
            <a:r>
              <a:rPr lang="en-US"/>
              <a:t>How are these records different from each other? Look at their sizes, their sources, any descriptive notes, and their feature tables.</a:t>
            </a:r>
          </a:p>
          <a:p>
            <a:r>
              <a:rPr lang="en-US"/>
              <a:t>HINT: These three records are in your search results, but for easier comparison search Nucleotide for: L15440.1 OR X05290.1 OR M17589.1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ym typeface="+mn-ea"/>
              </a:rPr>
              <a:t>Example 3: Human tyrosine hydroxylase</a:t>
            </a:r>
            <a:endParaRPr lang="en-US" sz="3600"/>
          </a:p>
        </p:txBody>
      </p:sp>
      <p:pic>
        <p:nvPicPr>
          <p:cNvPr id="4" name="Picture 3"/>
          <p:cNvPicPr>
            <a:picLocks noChangeAspect="1"/>
          </p:cNvPicPr>
          <p:nvPr/>
        </p:nvPicPr>
        <p:blipFill>
          <a:blip r:embed="rId2"/>
          <a:stretch>
            <a:fillRect/>
          </a:stretch>
        </p:blipFill>
        <p:spPr>
          <a:xfrm>
            <a:off x="1021715" y="1609090"/>
            <a:ext cx="10340975" cy="47834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ym typeface="+mn-ea"/>
              </a:rPr>
              <a:t>Example 3: Human tyrosine hydroxylase</a:t>
            </a:r>
            <a:endParaRPr lang="en-US" sz="3600"/>
          </a:p>
        </p:txBody>
      </p:sp>
      <p:sp>
        <p:nvSpPr>
          <p:cNvPr id="3" name="Text Box 2"/>
          <p:cNvSpPr txBox="1"/>
          <p:nvPr/>
        </p:nvSpPr>
        <p:spPr>
          <a:xfrm>
            <a:off x="532765" y="1337310"/>
            <a:ext cx="10497820" cy="4246245"/>
          </a:xfrm>
          <a:prstGeom prst="rect">
            <a:avLst/>
          </a:prstGeom>
          <a:noFill/>
        </p:spPr>
        <p:txBody>
          <a:bodyPr wrap="square" rtlCol="0" anchor="t">
            <a:spAutoFit/>
          </a:bodyPr>
          <a:lstStyle/>
          <a:p>
            <a:pPr algn="just"/>
            <a:r>
              <a:rPr lang="en-US"/>
              <a:t>Each of the records you looked at included a sequence that codes for the TH gene. </a:t>
            </a:r>
          </a:p>
          <a:p>
            <a:pPr algn="just"/>
            <a:endParaRPr lang="en-US"/>
          </a:p>
          <a:p>
            <a:pPr algn="just"/>
            <a:r>
              <a:rPr lang="en-US" b="1"/>
              <a:t>L15440.1</a:t>
            </a:r>
            <a:r>
              <a:rPr lang="en-US"/>
              <a:t> : The record title says it all. This records a </a:t>
            </a:r>
            <a:r>
              <a:rPr lang="en-US" b="1"/>
              <a:t>human DNA sequence</a:t>
            </a:r>
            <a:r>
              <a:rPr lang="en-US"/>
              <a:t> that includes several genes, not just TH. And it only has the 3' end of the TH gene. See the top of the feature table, and you can see that base pairs 1 through 1482 are part of the TH gene.</a:t>
            </a:r>
          </a:p>
          <a:p>
            <a:pPr algn="just"/>
            <a:endParaRPr lang="en-US"/>
          </a:p>
          <a:p>
            <a:pPr algn="just"/>
            <a:r>
              <a:rPr lang="en-US" b="1"/>
              <a:t>X05290</a:t>
            </a:r>
            <a:r>
              <a:rPr lang="en-US"/>
              <a:t> : This records an </a:t>
            </a:r>
            <a:r>
              <a:rPr lang="en-US" b="1"/>
              <a:t>mRNA sequence</a:t>
            </a:r>
            <a:r>
              <a:rPr lang="en-US"/>
              <a:t> that encodes a </a:t>
            </a:r>
            <a:r>
              <a:rPr lang="en-US" b="1"/>
              <a:t>single protein product</a:t>
            </a:r>
            <a:r>
              <a:rPr lang="en-US"/>
              <a:t>, identified as “tyrosine hydroxylase (HTH-1)”. Note that it includes only about 1,800 base pairs. In the CDS portion of the feature table, note that the protein product is called HTH-1.</a:t>
            </a:r>
          </a:p>
          <a:p>
            <a:pPr algn="just"/>
            <a:endParaRPr lang="en-US"/>
          </a:p>
          <a:p>
            <a:pPr algn="just"/>
            <a:r>
              <a:rPr lang="en-US" b="1"/>
              <a:t>M17589.1</a:t>
            </a:r>
            <a:r>
              <a:rPr lang="en-US"/>
              <a:t> : The feature table on this record includes only </a:t>
            </a:r>
            <a:r>
              <a:rPr lang="en-US" b="1"/>
              <a:t>one gene</a:t>
            </a:r>
            <a:r>
              <a:rPr lang="en-US"/>
              <a:t> and </a:t>
            </a:r>
            <a:r>
              <a:rPr lang="en-US" b="1"/>
              <a:t>one CDS region</a:t>
            </a:r>
            <a:r>
              <a:rPr lang="en-US"/>
              <a:t>. Note that the literature reference says that "alternative RNA splicing produces four kinds of mRNA from a single gene" and the annotation in the feature table says that this one is </a:t>
            </a:r>
            <a:r>
              <a:rPr lang="en-US" b="1"/>
              <a:t>type 4</a:t>
            </a:r>
            <a:r>
              <a:rPr lang="en-US"/>
              <a:t>.</a:t>
            </a:r>
          </a:p>
          <a:p>
            <a:pPr algn="just"/>
            <a:endParaRPr lang="en-US"/>
          </a:p>
          <a:p>
            <a:pPr algn="just"/>
            <a:r>
              <a:rPr lang="en-US"/>
              <a:t>Extra tip: </a:t>
            </a:r>
            <a:r>
              <a:rPr lang="en-US" altLang="en-US"/>
              <a:t>t</a:t>
            </a:r>
            <a:r>
              <a:rPr lang="en-US"/>
              <a:t>o find records with </a:t>
            </a:r>
            <a:r>
              <a:rPr lang="en-US" b="1"/>
              <a:t>variation features</a:t>
            </a:r>
            <a:r>
              <a:rPr lang="en-US"/>
              <a:t>, use the Advanced Search function, </a:t>
            </a:r>
          </a:p>
        </p:txBody>
      </p:sp>
      <p:pic>
        <p:nvPicPr>
          <p:cNvPr id="5" name="Picture 4"/>
          <p:cNvPicPr>
            <a:picLocks noChangeAspect="1"/>
          </p:cNvPicPr>
          <p:nvPr/>
        </p:nvPicPr>
        <p:blipFill>
          <a:blip r:embed="rId2"/>
          <a:stretch>
            <a:fillRect/>
          </a:stretch>
        </p:blipFill>
        <p:spPr>
          <a:xfrm>
            <a:off x="1934210" y="5761990"/>
            <a:ext cx="8171180" cy="7810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ym typeface="+mn-ea"/>
              </a:rPr>
              <a:t>Example </a:t>
            </a:r>
            <a:r>
              <a:rPr lang="en-US" altLang="en-US" sz="3600">
                <a:sym typeface="+mn-ea"/>
              </a:rPr>
              <a:t>4</a:t>
            </a:r>
            <a:r>
              <a:rPr lang="en-US" sz="3600">
                <a:sym typeface="+mn-ea"/>
              </a:rPr>
              <a:t>: </a:t>
            </a:r>
            <a:r>
              <a:rPr lang="en-US" altLang="en-US" sz="3600">
                <a:sym typeface="+mn-ea"/>
              </a:rPr>
              <a:t>tRNA</a:t>
            </a:r>
          </a:p>
        </p:txBody>
      </p:sp>
      <p:sp>
        <p:nvSpPr>
          <p:cNvPr id="3" name="Text Box 2"/>
          <p:cNvSpPr txBox="1"/>
          <p:nvPr/>
        </p:nvSpPr>
        <p:spPr>
          <a:xfrm>
            <a:off x="532765" y="1337310"/>
            <a:ext cx="10497820" cy="368300"/>
          </a:xfrm>
          <a:prstGeom prst="rect">
            <a:avLst/>
          </a:prstGeom>
          <a:noFill/>
        </p:spPr>
        <p:txBody>
          <a:bodyPr wrap="square" rtlCol="0" anchor="t">
            <a:spAutoFit/>
          </a:bodyPr>
          <a:lstStyle/>
          <a:p>
            <a:pPr algn="just"/>
            <a:r>
              <a:rPr lang="en-US" altLang="en-US"/>
              <a:t>Search for AB009835. What is this sequence molecular type? Source of this sequence? </a:t>
            </a:r>
          </a:p>
        </p:txBody>
      </p:sp>
      <p:pic>
        <p:nvPicPr>
          <p:cNvPr id="4" name="Picture 3"/>
          <p:cNvPicPr>
            <a:picLocks noChangeAspect="1"/>
          </p:cNvPicPr>
          <p:nvPr/>
        </p:nvPicPr>
        <p:blipFill>
          <a:blip r:embed="rId2"/>
          <a:stretch>
            <a:fillRect/>
          </a:stretch>
        </p:blipFill>
        <p:spPr>
          <a:xfrm>
            <a:off x="271145" y="1998345"/>
            <a:ext cx="6940550" cy="3509010"/>
          </a:xfrm>
          <a:prstGeom prst="rect">
            <a:avLst/>
          </a:prstGeom>
        </p:spPr>
      </p:pic>
      <p:pic>
        <p:nvPicPr>
          <p:cNvPr id="6" name="Picture 5"/>
          <p:cNvPicPr>
            <a:picLocks noChangeAspect="1"/>
          </p:cNvPicPr>
          <p:nvPr/>
        </p:nvPicPr>
        <p:blipFill>
          <a:blip r:embed="rId3"/>
          <a:stretch>
            <a:fillRect/>
          </a:stretch>
        </p:blipFill>
        <p:spPr>
          <a:xfrm>
            <a:off x="7465695" y="2225040"/>
            <a:ext cx="4302760" cy="3202940"/>
          </a:xfrm>
          <a:prstGeom prst="rect">
            <a:avLst/>
          </a:prstGeom>
        </p:spPr>
      </p:pic>
      <p:sp>
        <p:nvSpPr>
          <p:cNvPr id="7" name="Text Box 6"/>
          <p:cNvSpPr txBox="1"/>
          <p:nvPr/>
        </p:nvSpPr>
        <p:spPr>
          <a:xfrm>
            <a:off x="532765" y="6115685"/>
            <a:ext cx="5601970" cy="368300"/>
          </a:xfrm>
          <a:prstGeom prst="rect">
            <a:avLst/>
          </a:prstGeom>
          <a:noFill/>
        </p:spPr>
        <p:txBody>
          <a:bodyPr wrap="square" rtlCol="0" anchor="t">
            <a:spAutoFit/>
          </a:bodyPr>
          <a:lstStyle/>
          <a:p>
            <a:r>
              <a:rPr lang="en-US"/>
              <a:t>https://www.ncbi.nlm.nih.gov/nuccore/AB009835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https://www.ncbi.nlm.nih.gov/nucleotide/</a:t>
            </a:r>
          </a:p>
        </p:txBody>
      </p:sp>
      <p:pic>
        <p:nvPicPr>
          <p:cNvPr id="7" name="Content Placeholder 4">
            <a:extLst>
              <a:ext uri="{FF2B5EF4-FFF2-40B4-BE49-F238E27FC236}">
                <a16:creationId xmlns:a16="http://schemas.microsoft.com/office/drawing/2014/main" id="{CC646463-5275-B2A1-0A57-A98D4016B2BD}"/>
              </a:ext>
            </a:extLst>
          </p:cNvPr>
          <p:cNvPicPr>
            <a:picLocks noGrp="1" noChangeAspect="1"/>
          </p:cNvPicPr>
          <p:nvPr>
            <p:ph idx="1"/>
          </p:nvPr>
        </p:nvPicPr>
        <p:blipFill rotWithShape="1">
          <a:blip r:embed="rId2"/>
          <a:srcRect l="2495" r="45956" b="9343"/>
          <a:stretch/>
        </p:blipFill>
        <p:spPr>
          <a:xfrm>
            <a:off x="2474904" y="1690688"/>
            <a:ext cx="6209158" cy="4422545"/>
          </a:xfrm>
          <a:prstGeom prst="rect">
            <a:avLst/>
          </a:prstGeom>
        </p:spPr>
      </p:pic>
    </p:spTree>
    <p:extLst>
      <p:ext uri="{BB962C8B-B14F-4D97-AF65-F5344CB8AC3E}">
        <p14:creationId xmlns:p14="http://schemas.microsoft.com/office/powerpoint/2010/main" val="3009178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ym typeface="+mn-ea"/>
              </a:rPr>
              <a:t>Example </a:t>
            </a:r>
            <a:r>
              <a:rPr lang="en-US" altLang="en-US" sz="3600">
                <a:sym typeface="+mn-ea"/>
              </a:rPr>
              <a:t>4</a:t>
            </a:r>
            <a:r>
              <a:rPr lang="en-US" sz="3600">
                <a:sym typeface="+mn-ea"/>
              </a:rPr>
              <a:t>: </a:t>
            </a:r>
            <a:r>
              <a:rPr lang="en-US" altLang="en-US" sz="3600">
                <a:sym typeface="+mn-ea"/>
              </a:rPr>
              <a:t>tRNA</a:t>
            </a:r>
          </a:p>
        </p:txBody>
      </p:sp>
      <p:sp>
        <p:nvSpPr>
          <p:cNvPr id="3" name="Text Box 2"/>
          <p:cNvSpPr txBox="1"/>
          <p:nvPr/>
        </p:nvSpPr>
        <p:spPr>
          <a:xfrm>
            <a:off x="532765" y="1337310"/>
            <a:ext cx="10497820" cy="368300"/>
          </a:xfrm>
          <a:prstGeom prst="rect">
            <a:avLst/>
          </a:prstGeom>
          <a:noFill/>
        </p:spPr>
        <p:txBody>
          <a:bodyPr wrap="square" rtlCol="0" anchor="t">
            <a:spAutoFit/>
          </a:bodyPr>
          <a:lstStyle/>
          <a:p>
            <a:pPr algn="just"/>
            <a:r>
              <a:rPr lang="en-US" altLang="en-US"/>
              <a:t>Predict the folding of AB009835 tRNA</a:t>
            </a:r>
          </a:p>
        </p:txBody>
      </p:sp>
      <p:pic>
        <p:nvPicPr>
          <p:cNvPr id="6" name="Picture 5"/>
          <p:cNvPicPr>
            <a:picLocks noChangeAspect="1"/>
          </p:cNvPicPr>
          <p:nvPr/>
        </p:nvPicPr>
        <p:blipFill>
          <a:blip r:embed="rId2"/>
          <a:stretch>
            <a:fillRect/>
          </a:stretch>
        </p:blipFill>
        <p:spPr>
          <a:xfrm>
            <a:off x="7465695" y="2225040"/>
            <a:ext cx="4302760" cy="3202940"/>
          </a:xfrm>
          <a:prstGeom prst="rect">
            <a:avLst/>
          </a:prstGeom>
        </p:spPr>
      </p:pic>
      <p:pic>
        <p:nvPicPr>
          <p:cNvPr id="5" name="Picture 4"/>
          <p:cNvPicPr>
            <a:picLocks noChangeAspect="1"/>
          </p:cNvPicPr>
          <p:nvPr/>
        </p:nvPicPr>
        <p:blipFill>
          <a:blip r:embed="rId3"/>
          <a:stretch>
            <a:fillRect/>
          </a:stretch>
        </p:blipFill>
        <p:spPr>
          <a:xfrm>
            <a:off x="353695" y="2094865"/>
            <a:ext cx="6641465" cy="35902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78435" y="6384925"/>
            <a:ext cx="4943475" cy="368300"/>
          </a:xfrm>
          <a:prstGeom prst="rect">
            <a:avLst/>
          </a:prstGeom>
          <a:noFill/>
        </p:spPr>
        <p:txBody>
          <a:bodyPr wrap="square" rtlCol="0" anchor="t">
            <a:spAutoFit/>
          </a:bodyPr>
          <a:lstStyle/>
          <a:p>
            <a:r>
              <a:rPr lang="en-US"/>
              <a:t>https://sparks-lab.org/server/spot-rna/</a:t>
            </a:r>
          </a:p>
        </p:txBody>
      </p:sp>
      <p:pic>
        <p:nvPicPr>
          <p:cNvPr id="5" name="Picture 4"/>
          <p:cNvPicPr>
            <a:picLocks noChangeAspect="1"/>
          </p:cNvPicPr>
          <p:nvPr/>
        </p:nvPicPr>
        <p:blipFill>
          <a:blip r:embed="rId2"/>
          <a:stretch>
            <a:fillRect/>
          </a:stretch>
        </p:blipFill>
        <p:spPr>
          <a:xfrm>
            <a:off x="231140" y="763270"/>
            <a:ext cx="6125845" cy="5332095"/>
          </a:xfrm>
          <a:prstGeom prst="rect">
            <a:avLst/>
          </a:prstGeom>
        </p:spPr>
      </p:pic>
      <p:pic>
        <p:nvPicPr>
          <p:cNvPr id="6" name="Picture 5"/>
          <p:cNvPicPr>
            <a:picLocks noChangeAspect="1"/>
          </p:cNvPicPr>
          <p:nvPr/>
        </p:nvPicPr>
        <p:blipFill>
          <a:blip r:embed="rId3"/>
          <a:stretch>
            <a:fillRect/>
          </a:stretch>
        </p:blipFill>
        <p:spPr>
          <a:xfrm>
            <a:off x="6356985" y="914400"/>
            <a:ext cx="5681345" cy="4728210"/>
          </a:xfrm>
          <a:prstGeom prst="rect">
            <a:avLst/>
          </a:prstGeom>
        </p:spPr>
      </p:pic>
      <p:sp>
        <p:nvSpPr>
          <p:cNvPr id="7" name="Text Box 6"/>
          <p:cNvSpPr txBox="1"/>
          <p:nvPr/>
        </p:nvSpPr>
        <p:spPr>
          <a:xfrm>
            <a:off x="7211695" y="6384925"/>
            <a:ext cx="4441825" cy="306705"/>
          </a:xfrm>
          <a:prstGeom prst="rect">
            <a:avLst/>
          </a:prstGeom>
          <a:noFill/>
        </p:spPr>
        <p:txBody>
          <a:bodyPr wrap="square" rtlCol="0" anchor="t">
            <a:spAutoFit/>
          </a:bodyPr>
          <a:lstStyle/>
          <a:p>
            <a:r>
              <a:rPr lang="en-US" sz="1400"/>
              <a:t>https://www.nature.com/articles/s41467-019-13395-9</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Example 5: Human PKD1</a:t>
            </a:r>
          </a:p>
        </p:txBody>
      </p:sp>
      <p:pic>
        <p:nvPicPr>
          <p:cNvPr id="4" name="Content Placeholder 3"/>
          <p:cNvPicPr>
            <a:picLocks noGrp="1" noChangeAspect="1"/>
          </p:cNvPicPr>
          <p:nvPr>
            <p:ph idx="1"/>
          </p:nvPr>
        </p:nvPicPr>
        <p:blipFill>
          <a:blip r:embed="rId2"/>
          <a:stretch>
            <a:fillRect/>
          </a:stretch>
        </p:blipFill>
        <p:spPr>
          <a:xfrm>
            <a:off x="1859280" y="1998980"/>
            <a:ext cx="8472805" cy="4351655"/>
          </a:xfrm>
          <a:prstGeom prst="rect">
            <a:avLst/>
          </a:prstGeom>
        </p:spPr>
      </p:pic>
      <p:sp>
        <p:nvSpPr>
          <p:cNvPr id="5" name="Text Box 4"/>
          <p:cNvSpPr txBox="1"/>
          <p:nvPr/>
        </p:nvSpPr>
        <p:spPr>
          <a:xfrm>
            <a:off x="532765" y="1378585"/>
            <a:ext cx="10497820" cy="368300"/>
          </a:xfrm>
          <a:prstGeom prst="rect">
            <a:avLst/>
          </a:prstGeom>
          <a:noFill/>
        </p:spPr>
        <p:txBody>
          <a:bodyPr wrap="square" rtlCol="0" anchor="t">
            <a:spAutoFit/>
          </a:bodyPr>
          <a:lstStyle/>
          <a:p>
            <a:pPr algn="just"/>
            <a:r>
              <a:rPr lang="en-US" altLang="en-US"/>
              <a:t>Search with Human PKD1 Gene.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Example 5: Human PKD1</a:t>
            </a:r>
          </a:p>
        </p:txBody>
      </p:sp>
      <p:sp>
        <p:nvSpPr>
          <p:cNvPr id="5" name="Text Box 4"/>
          <p:cNvSpPr txBox="1"/>
          <p:nvPr/>
        </p:nvSpPr>
        <p:spPr>
          <a:xfrm>
            <a:off x="532765" y="1378585"/>
            <a:ext cx="10497820" cy="368300"/>
          </a:xfrm>
          <a:prstGeom prst="rect">
            <a:avLst/>
          </a:prstGeom>
          <a:noFill/>
        </p:spPr>
        <p:txBody>
          <a:bodyPr wrap="square" rtlCol="0" anchor="t">
            <a:spAutoFit/>
          </a:bodyPr>
          <a:lstStyle/>
          <a:p>
            <a:pPr algn="just"/>
            <a:r>
              <a:rPr lang="en-US" altLang="en-US"/>
              <a:t>How many exons of Human PKD1?</a:t>
            </a:r>
          </a:p>
        </p:txBody>
      </p:sp>
      <p:sp>
        <p:nvSpPr>
          <p:cNvPr id="6" name="Text Box 5"/>
          <p:cNvSpPr txBox="1"/>
          <p:nvPr/>
        </p:nvSpPr>
        <p:spPr>
          <a:xfrm>
            <a:off x="405130" y="6415405"/>
            <a:ext cx="5118735" cy="368300"/>
          </a:xfrm>
          <a:prstGeom prst="rect">
            <a:avLst/>
          </a:prstGeom>
          <a:noFill/>
        </p:spPr>
        <p:txBody>
          <a:bodyPr wrap="square" rtlCol="0" anchor="t">
            <a:spAutoFit/>
          </a:bodyPr>
          <a:lstStyle/>
          <a:p>
            <a:r>
              <a:rPr lang="en-US"/>
              <a:t>https://www.ncbi.nlm.nih.gov/gene/5310</a:t>
            </a:r>
          </a:p>
        </p:txBody>
      </p:sp>
      <p:pic>
        <p:nvPicPr>
          <p:cNvPr id="3" name="Content Placeholder 2"/>
          <p:cNvPicPr>
            <a:picLocks noGrp="1" noChangeAspect="1"/>
          </p:cNvPicPr>
          <p:nvPr>
            <p:ph idx="1"/>
          </p:nvPr>
        </p:nvPicPr>
        <p:blipFill>
          <a:blip r:embed="rId2"/>
          <a:stretch>
            <a:fillRect/>
          </a:stretch>
        </p:blipFill>
        <p:spPr>
          <a:xfrm>
            <a:off x="2269490" y="1825625"/>
            <a:ext cx="7651750" cy="43516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Example 5: Human PKD1</a:t>
            </a:r>
          </a:p>
        </p:txBody>
      </p:sp>
      <p:sp>
        <p:nvSpPr>
          <p:cNvPr id="5" name="Text Box 4"/>
          <p:cNvSpPr txBox="1"/>
          <p:nvPr/>
        </p:nvSpPr>
        <p:spPr>
          <a:xfrm>
            <a:off x="532765" y="1378585"/>
            <a:ext cx="10497820" cy="368300"/>
          </a:xfrm>
          <a:prstGeom prst="rect">
            <a:avLst/>
          </a:prstGeom>
          <a:noFill/>
        </p:spPr>
        <p:txBody>
          <a:bodyPr wrap="square" rtlCol="0" anchor="t">
            <a:spAutoFit/>
          </a:bodyPr>
          <a:lstStyle/>
          <a:p>
            <a:pPr algn="just"/>
            <a:r>
              <a:rPr lang="en-US" altLang="en-US"/>
              <a:t>How many transcripts of Human PKD1?</a:t>
            </a:r>
          </a:p>
        </p:txBody>
      </p:sp>
      <p:sp>
        <p:nvSpPr>
          <p:cNvPr id="6" name="Text Box 5"/>
          <p:cNvSpPr txBox="1"/>
          <p:nvPr/>
        </p:nvSpPr>
        <p:spPr>
          <a:xfrm>
            <a:off x="405130" y="6415405"/>
            <a:ext cx="5118735" cy="368300"/>
          </a:xfrm>
          <a:prstGeom prst="rect">
            <a:avLst/>
          </a:prstGeom>
          <a:noFill/>
        </p:spPr>
        <p:txBody>
          <a:bodyPr wrap="square" rtlCol="0" anchor="t">
            <a:spAutoFit/>
          </a:bodyPr>
          <a:lstStyle/>
          <a:p>
            <a:r>
              <a:rPr lang="en-US"/>
              <a:t>https://www.ncbi.nlm.nih.gov/gene/5310</a:t>
            </a:r>
          </a:p>
        </p:txBody>
      </p:sp>
      <p:pic>
        <p:nvPicPr>
          <p:cNvPr id="9" name="Content Placeholder 8"/>
          <p:cNvPicPr>
            <a:picLocks noGrp="1" noChangeAspect="1"/>
          </p:cNvPicPr>
          <p:nvPr>
            <p:ph idx="1"/>
          </p:nvPr>
        </p:nvPicPr>
        <p:blipFill>
          <a:blip r:embed="rId2"/>
          <a:stretch>
            <a:fillRect/>
          </a:stretch>
        </p:blipFill>
        <p:spPr>
          <a:xfrm>
            <a:off x="2242820" y="1825625"/>
            <a:ext cx="7705090" cy="43516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Example 5: Human PKD1</a:t>
            </a:r>
          </a:p>
        </p:txBody>
      </p:sp>
      <p:sp>
        <p:nvSpPr>
          <p:cNvPr id="5" name="Text Box 4"/>
          <p:cNvSpPr txBox="1"/>
          <p:nvPr/>
        </p:nvSpPr>
        <p:spPr>
          <a:xfrm>
            <a:off x="532765" y="1378585"/>
            <a:ext cx="10497820" cy="368300"/>
          </a:xfrm>
          <a:prstGeom prst="rect">
            <a:avLst/>
          </a:prstGeom>
          <a:noFill/>
        </p:spPr>
        <p:txBody>
          <a:bodyPr wrap="square" rtlCol="0" anchor="t">
            <a:spAutoFit/>
          </a:bodyPr>
          <a:lstStyle/>
          <a:p>
            <a:pPr algn="just"/>
            <a:r>
              <a:rPr lang="en-US" altLang="en-US"/>
              <a:t>How many transcripts of Human PKD1?</a:t>
            </a:r>
          </a:p>
        </p:txBody>
      </p:sp>
      <p:sp>
        <p:nvSpPr>
          <p:cNvPr id="6" name="Text Box 5"/>
          <p:cNvSpPr txBox="1"/>
          <p:nvPr/>
        </p:nvSpPr>
        <p:spPr>
          <a:xfrm>
            <a:off x="405130" y="6415405"/>
            <a:ext cx="5118735" cy="368300"/>
          </a:xfrm>
          <a:prstGeom prst="rect">
            <a:avLst/>
          </a:prstGeom>
          <a:noFill/>
        </p:spPr>
        <p:txBody>
          <a:bodyPr wrap="square" rtlCol="0" anchor="t">
            <a:spAutoFit/>
          </a:bodyPr>
          <a:lstStyle/>
          <a:p>
            <a:r>
              <a:rPr lang="en-US"/>
              <a:t>https://www.ncbi.nlm.nih.gov/gene/5310</a:t>
            </a:r>
          </a:p>
        </p:txBody>
      </p:sp>
      <p:pic>
        <p:nvPicPr>
          <p:cNvPr id="4" name="Content Placeholder 3"/>
          <p:cNvPicPr>
            <a:picLocks noGrp="1" noChangeAspect="1"/>
          </p:cNvPicPr>
          <p:nvPr>
            <p:ph idx="1"/>
          </p:nvPr>
        </p:nvPicPr>
        <p:blipFill>
          <a:blip r:embed="rId2"/>
          <a:stretch>
            <a:fillRect/>
          </a:stretch>
        </p:blipFill>
        <p:spPr>
          <a:xfrm>
            <a:off x="2390775" y="1825625"/>
            <a:ext cx="7409180" cy="43516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Example 5: Human PKD1</a:t>
            </a:r>
          </a:p>
        </p:txBody>
      </p:sp>
      <p:sp>
        <p:nvSpPr>
          <p:cNvPr id="5" name="Text Box 4"/>
          <p:cNvSpPr txBox="1"/>
          <p:nvPr/>
        </p:nvSpPr>
        <p:spPr>
          <a:xfrm>
            <a:off x="532765" y="1378585"/>
            <a:ext cx="10497820" cy="368300"/>
          </a:xfrm>
          <a:prstGeom prst="rect">
            <a:avLst/>
          </a:prstGeom>
          <a:noFill/>
        </p:spPr>
        <p:txBody>
          <a:bodyPr wrap="square" rtlCol="0" anchor="t">
            <a:spAutoFit/>
          </a:bodyPr>
          <a:lstStyle/>
          <a:p>
            <a:pPr algn="just"/>
            <a:r>
              <a:rPr lang="en-US" altLang="en-US"/>
              <a:t>Is Human PKD1 expressed in all the tissues?</a:t>
            </a:r>
          </a:p>
        </p:txBody>
      </p:sp>
      <p:sp>
        <p:nvSpPr>
          <p:cNvPr id="6" name="Text Box 5"/>
          <p:cNvSpPr txBox="1"/>
          <p:nvPr/>
        </p:nvSpPr>
        <p:spPr>
          <a:xfrm>
            <a:off x="405130" y="6415405"/>
            <a:ext cx="5118735" cy="368300"/>
          </a:xfrm>
          <a:prstGeom prst="rect">
            <a:avLst/>
          </a:prstGeom>
          <a:noFill/>
        </p:spPr>
        <p:txBody>
          <a:bodyPr wrap="square" rtlCol="0" anchor="t">
            <a:spAutoFit/>
          </a:bodyPr>
          <a:lstStyle/>
          <a:p>
            <a:r>
              <a:rPr lang="en-US"/>
              <a:t>https://www.ncbi.nlm.nih.gov/gene/5310</a:t>
            </a:r>
          </a:p>
        </p:txBody>
      </p:sp>
      <p:pic>
        <p:nvPicPr>
          <p:cNvPr id="4" name="Content Placeholder 3"/>
          <p:cNvPicPr>
            <a:picLocks noGrp="1" noChangeAspect="1"/>
          </p:cNvPicPr>
          <p:nvPr>
            <p:ph idx="1"/>
          </p:nvPr>
        </p:nvPicPr>
        <p:blipFill>
          <a:blip r:embed="rId2"/>
          <a:stretch>
            <a:fillRect/>
          </a:stretch>
        </p:blipFill>
        <p:spPr>
          <a:xfrm>
            <a:off x="3018790" y="1825625"/>
            <a:ext cx="6153785" cy="43516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Example 5: Human PKD1</a:t>
            </a:r>
          </a:p>
        </p:txBody>
      </p:sp>
      <p:sp>
        <p:nvSpPr>
          <p:cNvPr id="5" name="Text Box 4"/>
          <p:cNvSpPr txBox="1"/>
          <p:nvPr/>
        </p:nvSpPr>
        <p:spPr>
          <a:xfrm>
            <a:off x="532765" y="1378585"/>
            <a:ext cx="10497820" cy="368300"/>
          </a:xfrm>
          <a:prstGeom prst="rect">
            <a:avLst/>
          </a:prstGeom>
          <a:noFill/>
        </p:spPr>
        <p:txBody>
          <a:bodyPr wrap="square" rtlCol="0" anchor="t">
            <a:spAutoFit/>
          </a:bodyPr>
          <a:lstStyle/>
          <a:p>
            <a:pPr algn="just"/>
            <a:r>
              <a:rPr lang="en-US" altLang="en-US"/>
              <a:t>How many pseudogenes of Human PKD1?</a:t>
            </a:r>
          </a:p>
        </p:txBody>
      </p:sp>
      <p:sp>
        <p:nvSpPr>
          <p:cNvPr id="6" name="Text Box 5"/>
          <p:cNvSpPr txBox="1"/>
          <p:nvPr/>
        </p:nvSpPr>
        <p:spPr>
          <a:xfrm>
            <a:off x="405130" y="6415405"/>
            <a:ext cx="5118735" cy="368300"/>
          </a:xfrm>
          <a:prstGeom prst="rect">
            <a:avLst/>
          </a:prstGeom>
          <a:noFill/>
        </p:spPr>
        <p:txBody>
          <a:bodyPr wrap="square" rtlCol="0" anchor="t">
            <a:spAutoFit/>
          </a:bodyPr>
          <a:lstStyle/>
          <a:p>
            <a:r>
              <a:rPr lang="en-US"/>
              <a:t>https://www.ncbi.nlm.nih.gov/gene/5310</a:t>
            </a:r>
          </a:p>
        </p:txBody>
      </p:sp>
      <p:pic>
        <p:nvPicPr>
          <p:cNvPr id="7" name="Content Placeholder 6"/>
          <p:cNvPicPr>
            <a:picLocks noGrp="1" noChangeAspect="1"/>
          </p:cNvPicPr>
          <p:nvPr>
            <p:ph idx="1"/>
          </p:nvPr>
        </p:nvPicPr>
        <p:blipFill>
          <a:blip r:embed="rId2"/>
          <a:stretch>
            <a:fillRect/>
          </a:stretch>
        </p:blipFill>
        <p:spPr>
          <a:xfrm>
            <a:off x="1413510" y="1825625"/>
            <a:ext cx="9363710"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Example 5: Human PKD1</a:t>
            </a:r>
          </a:p>
        </p:txBody>
      </p:sp>
      <p:sp>
        <p:nvSpPr>
          <p:cNvPr id="5" name="Text Box 4"/>
          <p:cNvSpPr txBox="1"/>
          <p:nvPr/>
        </p:nvSpPr>
        <p:spPr>
          <a:xfrm>
            <a:off x="532765" y="1378585"/>
            <a:ext cx="10497820" cy="368300"/>
          </a:xfrm>
          <a:prstGeom prst="rect">
            <a:avLst/>
          </a:prstGeom>
          <a:noFill/>
        </p:spPr>
        <p:txBody>
          <a:bodyPr wrap="square" rtlCol="0" anchor="t">
            <a:spAutoFit/>
          </a:bodyPr>
          <a:lstStyle/>
          <a:p>
            <a:pPr algn="just"/>
            <a:r>
              <a:rPr lang="en-US" altLang="en-US"/>
              <a:t>How many pseudogenes of Human PKD1?</a:t>
            </a:r>
          </a:p>
        </p:txBody>
      </p:sp>
      <p:sp>
        <p:nvSpPr>
          <p:cNvPr id="6" name="Text Box 5"/>
          <p:cNvSpPr txBox="1"/>
          <p:nvPr/>
        </p:nvSpPr>
        <p:spPr>
          <a:xfrm>
            <a:off x="405130" y="6415405"/>
            <a:ext cx="5118735" cy="368300"/>
          </a:xfrm>
          <a:prstGeom prst="rect">
            <a:avLst/>
          </a:prstGeom>
          <a:noFill/>
        </p:spPr>
        <p:txBody>
          <a:bodyPr wrap="square" rtlCol="0" anchor="t">
            <a:spAutoFit/>
          </a:bodyPr>
          <a:lstStyle/>
          <a:p>
            <a:r>
              <a:rPr lang="en-US"/>
              <a:t>https://www.ncbi.nlm.nih.gov/gene/5310</a:t>
            </a:r>
          </a:p>
        </p:txBody>
      </p:sp>
      <p:pic>
        <p:nvPicPr>
          <p:cNvPr id="4" name="Content Placeholder 3"/>
          <p:cNvPicPr>
            <a:picLocks noGrp="1" noChangeAspect="1"/>
          </p:cNvPicPr>
          <p:nvPr>
            <p:ph idx="1"/>
          </p:nvPr>
        </p:nvPicPr>
        <p:blipFill>
          <a:blip r:embed="rId2"/>
          <a:stretch>
            <a:fillRect/>
          </a:stretch>
        </p:blipFill>
        <p:spPr>
          <a:xfrm>
            <a:off x="2712085" y="1825625"/>
            <a:ext cx="6767195" cy="43516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Example 5: Human PKD1</a:t>
            </a:r>
          </a:p>
        </p:txBody>
      </p:sp>
      <p:sp>
        <p:nvSpPr>
          <p:cNvPr id="5" name="Text Box 4"/>
          <p:cNvSpPr txBox="1"/>
          <p:nvPr/>
        </p:nvSpPr>
        <p:spPr>
          <a:xfrm>
            <a:off x="532765" y="1378585"/>
            <a:ext cx="10497820" cy="368300"/>
          </a:xfrm>
          <a:prstGeom prst="rect">
            <a:avLst/>
          </a:prstGeom>
          <a:noFill/>
        </p:spPr>
        <p:txBody>
          <a:bodyPr wrap="square" rtlCol="0" anchor="t">
            <a:spAutoFit/>
          </a:bodyPr>
          <a:lstStyle/>
          <a:p>
            <a:pPr algn="just"/>
            <a:r>
              <a:rPr lang="en-US" altLang="en-US"/>
              <a:t>How many pseudogenes of Human PKD1?</a:t>
            </a:r>
          </a:p>
        </p:txBody>
      </p:sp>
      <p:sp>
        <p:nvSpPr>
          <p:cNvPr id="6" name="Text Box 5"/>
          <p:cNvSpPr txBox="1"/>
          <p:nvPr/>
        </p:nvSpPr>
        <p:spPr>
          <a:xfrm>
            <a:off x="405130" y="6415405"/>
            <a:ext cx="9843770" cy="368300"/>
          </a:xfrm>
          <a:prstGeom prst="rect">
            <a:avLst/>
          </a:prstGeom>
          <a:noFill/>
        </p:spPr>
        <p:txBody>
          <a:bodyPr wrap="square" rtlCol="0" anchor="t">
            <a:spAutoFit/>
          </a:bodyPr>
          <a:lstStyle/>
          <a:p>
            <a:r>
              <a:rPr lang="en-US"/>
              <a:t>https://www.ncbi.nlm.nih.gov/gene/?Term=related_functional_gene_5310%5Bgroup%5D</a:t>
            </a:r>
          </a:p>
        </p:txBody>
      </p:sp>
      <p:pic>
        <p:nvPicPr>
          <p:cNvPr id="7" name="Content Placeholder 6"/>
          <p:cNvPicPr>
            <a:picLocks noGrp="1" noChangeAspect="1"/>
          </p:cNvPicPr>
          <p:nvPr>
            <p:ph idx="1"/>
          </p:nvPr>
        </p:nvPicPr>
        <p:blipFill>
          <a:blip r:embed="rId2"/>
          <a:stretch>
            <a:fillRect/>
          </a:stretch>
        </p:blipFill>
        <p:spPr>
          <a:xfrm>
            <a:off x="1774825" y="1825625"/>
            <a:ext cx="8641080" cy="4351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6285"/>
          </a:xfrm>
        </p:spPr>
        <p:txBody>
          <a:bodyPr>
            <a:normAutofit/>
          </a:bodyPr>
          <a:lstStyle/>
          <a:p>
            <a:r>
              <a:rPr lang="en-US"/>
              <a:t>Example 1: Giant Viruses</a:t>
            </a:r>
          </a:p>
        </p:txBody>
      </p:sp>
      <p:sp>
        <p:nvSpPr>
          <p:cNvPr id="3" name="Content Placeholder 2"/>
          <p:cNvSpPr>
            <a:spLocks noGrp="1"/>
          </p:cNvSpPr>
          <p:nvPr>
            <p:ph idx="1"/>
          </p:nvPr>
        </p:nvSpPr>
        <p:spPr>
          <a:xfrm>
            <a:off x="838200" y="1825625"/>
            <a:ext cx="3716020" cy="4351655"/>
          </a:xfrm>
        </p:spPr>
        <p:txBody>
          <a:bodyPr/>
          <a:lstStyle/>
          <a:p>
            <a:pPr algn="just"/>
            <a:r>
              <a:rPr lang="en-US" sz="2400">
                <a:sym typeface="+mn-ea"/>
              </a:rPr>
              <a:t>You might have read in the news or heard on the radio or TV about the new giant viruses that have been discovered.</a:t>
            </a:r>
          </a:p>
        </p:txBody>
      </p:sp>
      <p:sp>
        <p:nvSpPr>
          <p:cNvPr id="4" name="Text Box 3"/>
          <p:cNvSpPr txBox="1"/>
          <p:nvPr/>
        </p:nvSpPr>
        <p:spPr>
          <a:xfrm>
            <a:off x="337820" y="6350635"/>
            <a:ext cx="8719820" cy="245110"/>
          </a:xfrm>
          <a:prstGeom prst="rect">
            <a:avLst/>
          </a:prstGeom>
          <a:noFill/>
        </p:spPr>
        <p:txBody>
          <a:bodyPr wrap="square" rtlCol="0" anchor="t">
            <a:spAutoFit/>
          </a:bodyPr>
          <a:lstStyle/>
          <a:p>
            <a:r>
              <a:rPr lang="en-US" sz="1000"/>
              <a:t>https://guides.nnlm.gov/tutorial/exploring-ncbi-nucleotide/single-page</a:t>
            </a:r>
          </a:p>
        </p:txBody>
      </p:sp>
      <p:pic>
        <p:nvPicPr>
          <p:cNvPr id="5" name="Picture 4"/>
          <p:cNvPicPr>
            <a:picLocks noChangeAspect="1"/>
          </p:cNvPicPr>
          <p:nvPr/>
        </p:nvPicPr>
        <p:blipFill>
          <a:blip r:embed="rId2"/>
          <a:stretch>
            <a:fillRect/>
          </a:stretch>
        </p:blipFill>
        <p:spPr>
          <a:xfrm>
            <a:off x="5156200" y="1122045"/>
            <a:ext cx="6670675" cy="541718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Example 5: Human PKD1</a:t>
            </a:r>
          </a:p>
        </p:txBody>
      </p:sp>
      <p:sp>
        <p:nvSpPr>
          <p:cNvPr id="5" name="Text Box 4"/>
          <p:cNvSpPr txBox="1"/>
          <p:nvPr/>
        </p:nvSpPr>
        <p:spPr>
          <a:xfrm>
            <a:off x="532765" y="1378585"/>
            <a:ext cx="10497820" cy="460375"/>
          </a:xfrm>
          <a:prstGeom prst="rect">
            <a:avLst/>
          </a:prstGeom>
          <a:noFill/>
        </p:spPr>
        <p:txBody>
          <a:bodyPr wrap="square" rtlCol="0" anchor="t">
            <a:spAutoFit/>
          </a:bodyPr>
          <a:lstStyle/>
          <a:p>
            <a:pPr algn="just"/>
            <a:r>
              <a:rPr lang="en-US" altLang="en-US" sz="2400"/>
              <a:t>What is Pseudogenes?</a:t>
            </a:r>
          </a:p>
        </p:txBody>
      </p:sp>
      <p:sp>
        <p:nvSpPr>
          <p:cNvPr id="3" name="Content Placeholder 2"/>
          <p:cNvSpPr>
            <a:spLocks noGrp="1"/>
          </p:cNvSpPr>
          <p:nvPr>
            <p:ph idx="1"/>
          </p:nvPr>
        </p:nvSpPr>
        <p:spPr>
          <a:xfrm>
            <a:off x="838200" y="1858645"/>
            <a:ext cx="10515600" cy="2519045"/>
          </a:xfrm>
        </p:spPr>
        <p:txBody>
          <a:bodyPr/>
          <a:lstStyle/>
          <a:p>
            <a:pPr algn="just"/>
            <a:r>
              <a:rPr lang="en-US" sz="2000"/>
              <a:t>Pseudogenes are nonfunctional segments of DNA that resemble functional genes. </a:t>
            </a:r>
          </a:p>
          <a:p>
            <a:pPr algn="just"/>
            <a:r>
              <a:rPr lang="en-US" sz="2000"/>
              <a:t>Most arise as superfluous copies of functional genes, either directly by DNA duplication or indirectly by reverse transcription of an mRNA transcript. </a:t>
            </a:r>
          </a:p>
          <a:p>
            <a:pPr algn="just"/>
            <a:r>
              <a:rPr lang="en-US" sz="2000"/>
              <a:t>Pseudogenes are usually identified when genome sequence analysis finds gene-like sequences that lack regulatory sequences needed for transcription or translation, or whose coding sequences are obviously defective due to frameshifts or premature stop codons.</a:t>
            </a:r>
          </a:p>
        </p:txBody>
      </p:sp>
      <p:pic>
        <p:nvPicPr>
          <p:cNvPr id="4" name="Picture 3"/>
          <p:cNvPicPr>
            <a:picLocks noChangeAspect="1"/>
          </p:cNvPicPr>
          <p:nvPr/>
        </p:nvPicPr>
        <p:blipFill>
          <a:blip r:embed="rId2"/>
          <a:stretch>
            <a:fillRect/>
          </a:stretch>
        </p:blipFill>
        <p:spPr>
          <a:xfrm>
            <a:off x="3458845" y="4191000"/>
            <a:ext cx="6146800" cy="2072005"/>
          </a:xfrm>
          <a:prstGeom prst="rect">
            <a:avLst/>
          </a:prstGeom>
        </p:spPr>
      </p:pic>
      <p:sp>
        <p:nvSpPr>
          <p:cNvPr id="6" name="Text Box 5"/>
          <p:cNvSpPr txBox="1"/>
          <p:nvPr/>
        </p:nvSpPr>
        <p:spPr>
          <a:xfrm>
            <a:off x="227330" y="6406515"/>
            <a:ext cx="4906010" cy="368300"/>
          </a:xfrm>
          <a:prstGeom prst="rect">
            <a:avLst/>
          </a:prstGeom>
          <a:noFill/>
        </p:spPr>
        <p:txBody>
          <a:bodyPr wrap="square" rtlCol="0" anchor="t">
            <a:spAutoFit/>
          </a:bodyPr>
          <a:lstStyle/>
          <a:p>
            <a:r>
              <a:rPr lang="en-US"/>
              <a:t>https://en.wikipedia.org/wiki/Pseudogene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Summary: Nucleotide and Gene</a:t>
            </a:r>
          </a:p>
        </p:txBody>
      </p:sp>
      <p:sp>
        <p:nvSpPr>
          <p:cNvPr id="3" name="Content Placeholder 2"/>
          <p:cNvSpPr>
            <a:spLocks noGrp="1"/>
          </p:cNvSpPr>
          <p:nvPr>
            <p:ph idx="1"/>
          </p:nvPr>
        </p:nvSpPr>
        <p:spPr/>
        <p:txBody>
          <a:bodyPr/>
          <a:lstStyle/>
          <a:p>
            <a:r>
              <a:rPr lang="en-US" altLang="en-US" dirty="0"/>
              <a:t>What do we need the Nucleotide/sequence for?</a:t>
            </a:r>
          </a:p>
          <a:p>
            <a:r>
              <a:rPr lang="en-US" altLang="en-US" dirty="0"/>
              <a:t>Which information does the Gene database give us?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1: Giant Viruses</a:t>
            </a:r>
          </a:p>
        </p:txBody>
      </p:sp>
      <p:sp>
        <p:nvSpPr>
          <p:cNvPr id="3" name="Content Placeholder 2"/>
          <p:cNvSpPr>
            <a:spLocks noGrp="1"/>
          </p:cNvSpPr>
          <p:nvPr>
            <p:ph idx="1"/>
          </p:nvPr>
        </p:nvSpPr>
        <p:spPr/>
        <p:txBody>
          <a:bodyPr>
            <a:normAutofit fontScale="77500" lnSpcReduction="10000"/>
          </a:bodyPr>
          <a:lstStyle/>
          <a:p>
            <a:pPr marL="0" indent="0">
              <a:buNone/>
            </a:pPr>
            <a:r>
              <a:rPr lang="en-US" altLang="en-US"/>
              <a:t>1) </a:t>
            </a:r>
            <a:r>
              <a:rPr lang="en-US"/>
              <a:t>Now try searching the NCBI Nucleotide database for klosneuvirus.</a:t>
            </a:r>
          </a:p>
          <a:p>
            <a:pPr marL="0" indent="0">
              <a:buNone/>
            </a:pPr>
            <a:r>
              <a:rPr lang="en-US" altLang="en-US"/>
              <a:t>2) </a:t>
            </a:r>
            <a:r>
              <a:rPr lang="en-US"/>
              <a:t>Results appear in the middle of the page. Search filters and other discovery tools appear on either side of results. </a:t>
            </a:r>
          </a:p>
          <a:p>
            <a:pPr marL="0" indent="0">
              <a:buNone/>
            </a:pPr>
            <a:r>
              <a:rPr lang="en-US" altLang="en-US"/>
              <a:t>3) </a:t>
            </a:r>
            <a:r>
              <a:rPr lang="en-US"/>
              <a:t>Each result in the database represents a record for one sequence or string of nucleic acids. The strings may overlap.</a:t>
            </a:r>
          </a:p>
          <a:p>
            <a:pPr marL="0" indent="0">
              <a:buNone/>
            </a:pPr>
            <a:r>
              <a:rPr lang="en-US" altLang="en-US"/>
              <a:t>4) </a:t>
            </a:r>
            <a:r>
              <a:rPr lang="en-US"/>
              <a:t>Click on the record for accession number KY684123.1 and view the full record.</a:t>
            </a:r>
          </a:p>
          <a:p>
            <a:pPr marL="0" indent="0">
              <a:buNone/>
            </a:pPr>
            <a:endParaRPr lang="en-US"/>
          </a:p>
          <a:p>
            <a:pPr marL="0" indent="0">
              <a:buNone/>
            </a:pPr>
            <a:endParaRPr lang="en-US"/>
          </a:p>
          <a:p>
            <a:pPr marL="0" indent="0">
              <a:buNone/>
            </a:pPr>
            <a:endParaRPr lang="en-US" altLang="en-US"/>
          </a:p>
          <a:p>
            <a:pPr marL="0" indent="0">
              <a:buNone/>
            </a:pPr>
            <a:r>
              <a:rPr lang="en-US" altLang="en-US"/>
              <a:t>5) </a:t>
            </a:r>
            <a:r>
              <a:rPr lang="en-US"/>
              <a:t>Record for accession number KY684123.1</a:t>
            </a:r>
          </a:p>
          <a:p>
            <a:pPr marL="0" indent="0">
              <a:buNone/>
            </a:pPr>
            <a:r>
              <a:rPr lang="en-US"/>
              <a:t>[Note: Sidebar images like the above can be expanded by clicking on them.]</a:t>
            </a:r>
          </a:p>
        </p:txBody>
      </p:sp>
      <p:pic>
        <p:nvPicPr>
          <p:cNvPr id="5" name="Picture 4"/>
          <p:cNvPicPr>
            <a:picLocks noChangeAspect="1"/>
          </p:cNvPicPr>
          <p:nvPr/>
        </p:nvPicPr>
        <p:blipFill>
          <a:blip r:embed="rId2"/>
          <a:stretch>
            <a:fillRect/>
          </a:stretch>
        </p:blipFill>
        <p:spPr>
          <a:xfrm>
            <a:off x="1724660" y="3957320"/>
            <a:ext cx="5059045" cy="11772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1: Giant Viruses</a:t>
            </a:r>
          </a:p>
        </p:txBody>
      </p:sp>
      <p:pic>
        <p:nvPicPr>
          <p:cNvPr id="6" name="Picture 5"/>
          <p:cNvPicPr>
            <a:picLocks noChangeAspect="1"/>
          </p:cNvPicPr>
          <p:nvPr/>
        </p:nvPicPr>
        <p:blipFill>
          <a:blip r:embed="rId2"/>
          <a:stretch>
            <a:fillRect/>
          </a:stretch>
        </p:blipFill>
        <p:spPr>
          <a:xfrm>
            <a:off x="1323340" y="1691005"/>
            <a:ext cx="8797290" cy="46583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https://www.ncbi.nlm.nih.gov/genbank/samplerecord/</a:t>
            </a:r>
          </a:p>
        </p:txBody>
      </p:sp>
      <p:pic>
        <p:nvPicPr>
          <p:cNvPr id="4" name="Content Placeholder 3"/>
          <p:cNvPicPr>
            <a:picLocks noGrp="1" noChangeAspect="1"/>
          </p:cNvPicPr>
          <p:nvPr>
            <p:ph idx="1"/>
          </p:nvPr>
        </p:nvPicPr>
        <p:blipFill>
          <a:blip r:embed="rId2"/>
          <a:stretch>
            <a:fillRect/>
          </a:stretch>
        </p:blipFill>
        <p:spPr>
          <a:xfrm>
            <a:off x="156210" y="1691005"/>
            <a:ext cx="5770245" cy="4351655"/>
          </a:xfrm>
          <a:prstGeom prst="rect">
            <a:avLst/>
          </a:prstGeom>
        </p:spPr>
      </p:pic>
      <p:pic>
        <p:nvPicPr>
          <p:cNvPr id="5" name="Picture 4"/>
          <p:cNvPicPr>
            <a:picLocks noChangeAspect="1"/>
          </p:cNvPicPr>
          <p:nvPr/>
        </p:nvPicPr>
        <p:blipFill>
          <a:blip r:embed="rId3"/>
          <a:stretch>
            <a:fillRect/>
          </a:stretch>
        </p:blipFill>
        <p:spPr>
          <a:xfrm>
            <a:off x="6106160" y="1561465"/>
            <a:ext cx="5903595" cy="44811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https://www.ncbi.nlm.nih.gov/genbank/samplerecord/</a:t>
            </a:r>
          </a:p>
        </p:txBody>
      </p:sp>
      <p:pic>
        <p:nvPicPr>
          <p:cNvPr id="6" name="Content Placeholder 5"/>
          <p:cNvPicPr>
            <a:picLocks noGrp="1" noChangeAspect="1"/>
          </p:cNvPicPr>
          <p:nvPr>
            <p:ph idx="1"/>
          </p:nvPr>
        </p:nvPicPr>
        <p:blipFill>
          <a:blip r:embed="rId2"/>
          <a:stretch>
            <a:fillRect/>
          </a:stretch>
        </p:blipFill>
        <p:spPr>
          <a:xfrm>
            <a:off x="3166110" y="1825625"/>
            <a:ext cx="5859145"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1874</Words>
  <Application>Microsoft Office PowerPoint</Application>
  <PresentationFormat>Widescreen</PresentationFormat>
  <Paragraphs>177</Paragraphs>
  <Slides>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Nucleotide sequence database: DNA and RNA</vt:lpstr>
      <vt:lpstr>Content</vt:lpstr>
      <vt:lpstr>https://www.ncbi.nlm.nih.gov/nucleotide/</vt:lpstr>
      <vt:lpstr>https://www.ncbi.nlm.nih.gov/nucleotide/</vt:lpstr>
      <vt:lpstr>Example 1: Giant Viruses</vt:lpstr>
      <vt:lpstr>Example 1: Giant Viruses</vt:lpstr>
      <vt:lpstr>Example 1: Giant Viruses</vt:lpstr>
      <vt:lpstr>https://www.ncbi.nlm.nih.gov/genbank/samplerecord/</vt:lpstr>
      <vt:lpstr>https://www.ncbi.nlm.nih.gov/genbank/samplerecord/</vt:lpstr>
      <vt:lpstr>GenBank format </vt:lpstr>
      <vt:lpstr>Example 1: Giant Viruses</vt:lpstr>
      <vt:lpstr>Example 1: Giant Viruses</vt:lpstr>
      <vt:lpstr>Example 1: Giant Viruses</vt:lpstr>
      <vt:lpstr>Example 1: Giant Viruses</vt:lpstr>
      <vt:lpstr>Example 1: Giant Viruses</vt:lpstr>
      <vt:lpstr>Example 1: Giant Viruses</vt:lpstr>
      <vt:lpstr>Example 1: Giant Viruses</vt:lpstr>
      <vt:lpstr>Example 2: Mitochodrial Transporter SLC25A3</vt:lpstr>
      <vt:lpstr>Example 2: Mitochodrial Transporter SLC25A3</vt:lpstr>
      <vt:lpstr>Example 2: Mitochodrial Transporter SLC25A3</vt:lpstr>
      <vt:lpstr>Example 2: Mitochodrial Transporter SLC25A3</vt:lpstr>
      <vt:lpstr>Example 2: Mitochodrial Transporter SLC25A3</vt:lpstr>
      <vt:lpstr>Example 2: Mitochodrial Transporter SLC25A3</vt:lpstr>
      <vt:lpstr>Example 2: Mitochodrial Transporter SLC25A3</vt:lpstr>
      <vt:lpstr>Example 2: Mitochodrial Transporter SLC25A3</vt:lpstr>
      <vt:lpstr>Example 2: Mitochodrial Transporter SLC25A3</vt:lpstr>
      <vt:lpstr>Example 2: Mitochodrial Transporter SLC25A3</vt:lpstr>
      <vt:lpstr>Example 3: Human tyrosine hydroxylase</vt:lpstr>
      <vt:lpstr>Example 3: Human tyrosine hydroxylase</vt:lpstr>
      <vt:lpstr>Gene</vt:lpstr>
      <vt:lpstr>Gene: https://www.ncbi.nlm.nih.gov/gene/7054</vt:lpstr>
      <vt:lpstr>Gene: https://www.ncbi.nlm.nih.gov/gene/7054</vt:lpstr>
      <vt:lpstr>Gene: https://www.ncbi.nlm.nih.gov/gene/7054</vt:lpstr>
      <vt:lpstr>Gene: https://www.ncbi.nlm.nih.gov/gene/7054</vt:lpstr>
      <vt:lpstr>Gene: https://www.ncbi.nlm.nih.gov/gene/ </vt:lpstr>
      <vt:lpstr>Example 3: Human tyrosine hydroxylase</vt:lpstr>
      <vt:lpstr>Example 3: Human tyrosine hydroxylase</vt:lpstr>
      <vt:lpstr>Example 3: Human tyrosine hydroxylase</vt:lpstr>
      <vt:lpstr>Example 4: tRNA</vt:lpstr>
      <vt:lpstr>Example 4: tRNA</vt:lpstr>
      <vt:lpstr>PowerPoint Presentation</vt:lpstr>
      <vt:lpstr>Example 5: Human PKD1</vt:lpstr>
      <vt:lpstr>Example 5: Human PKD1</vt:lpstr>
      <vt:lpstr>Example 5: Human PKD1</vt:lpstr>
      <vt:lpstr>Example 5: Human PKD1</vt:lpstr>
      <vt:lpstr>Example 5: Human PKD1</vt:lpstr>
      <vt:lpstr>Example 5: Human PKD1</vt:lpstr>
      <vt:lpstr>Example 5: Human PKD1</vt:lpstr>
      <vt:lpstr>Example 5: Human PKD1</vt:lpstr>
      <vt:lpstr>Example 5: Human PKD1</vt:lpstr>
      <vt:lpstr>Summary: Nucleotide and Gene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phuluu</dc:creator>
  <cp:lastModifiedBy>Luu Loi</cp:lastModifiedBy>
  <cp:revision>125</cp:revision>
  <dcterms:created xsi:type="dcterms:W3CDTF">2021-10-08T08:51:43Z</dcterms:created>
  <dcterms:modified xsi:type="dcterms:W3CDTF">2024-05-23T12:20:09Z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